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58" r:id="rId5"/>
    <p:sldId id="287" r:id="rId6"/>
    <p:sldId id="289" r:id="rId7"/>
    <p:sldId id="292" r:id="rId8"/>
    <p:sldId id="291" r:id="rId9"/>
    <p:sldId id="290" r:id="rId10"/>
    <p:sldId id="288" r:id="rId11"/>
    <p:sldId id="259" r:id="rId12"/>
    <p:sldId id="293" r:id="rId13"/>
    <p:sldId id="260" r:id="rId14"/>
    <p:sldId id="261" r:id="rId15"/>
    <p:sldId id="266" r:id="rId16"/>
    <p:sldId id="294" r:id="rId17"/>
    <p:sldId id="263" r:id="rId18"/>
    <p:sldId id="296" r:id="rId19"/>
    <p:sldId id="295" r:id="rId20"/>
    <p:sldId id="264" r:id="rId21"/>
    <p:sldId id="297" r:id="rId22"/>
    <p:sldId id="265" r:id="rId23"/>
    <p:sldId id="267" r:id="rId24"/>
    <p:sldId id="285" r:id="rId25"/>
    <p:sldId id="298" r:id="rId26"/>
    <p:sldId id="268" r:id="rId27"/>
    <p:sldId id="299" r:id="rId28"/>
    <p:sldId id="269" r:id="rId29"/>
    <p:sldId id="303" r:id="rId30"/>
    <p:sldId id="301" r:id="rId31"/>
    <p:sldId id="300" r:id="rId32"/>
    <p:sldId id="302" r:id="rId33"/>
    <p:sldId id="304" r:id="rId34"/>
    <p:sldId id="305" r:id="rId35"/>
    <p:sldId id="270" r:id="rId36"/>
    <p:sldId id="306" r:id="rId37"/>
    <p:sldId id="308" r:id="rId38"/>
    <p:sldId id="307" r:id="rId39"/>
    <p:sldId id="310" r:id="rId40"/>
    <p:sldId id="309" r:id="rId41"/>
    <p:sldId id="273" r:id="rId42"/>
    <p:sldId id="274" r:id="rId43"/>
    <p:sldId id="275" r:id="rId44"/>
    <p:sldId id="311" r:id="rId45"/>
    <p:sldId id="276" r:id="rId46"/>
    <p:sldId id="277" r:id="rId47"/>
    <p:sldId id="312" r:id="rId48"/>
    <p:sldId id="278" r:id="rId49"/>
    <p:sldId id="279" r:id="rId50"/>
    <p:sldId id="314" r:id="rId51"/>
    <p:sldId id="315" r:id="rId52"/>
    <p:sldId id="313" r:id="rId53"/>
    <p:sldId id="280" r:id="rId54"/>
    <p:sldId id="316" r:id="rId55"/>
    <p:sldId id="281" r:id="rId56"/>
    <p:sldId id="282" r:id="rId57"/>
    <p:sldId id="283" r:id="rId58"/>
    <p:sldId id="317" r:id="rId59"/>
    <p:sldId id="284" r:id="rId60"/>
    <p:sldId id="318"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8F47968-D86C-4887-94EA-F36E6181A326}">
          <p14:sldIdLst>
            <p14:sldId id="256"/>
            <p14:sldId id="286"/>
            <p14:sldId id="257"/>
            <p14:sldId id="258"/>
            <p14:sldId id="287"/>
            <p14:sldId id="289"/>
            <p14:sldId id="292"/>
            <p14:sldId id="291"/>
            <p14:sldId id="290"/>
            <p14:sldId id="288"/>
            <p14:sldId id="259"/>
            <p14:sldId id="293"/>
            <p14:sldId id="260"/>
            <p14:sldId id="261"/>
            <p14:sldId id="266"/>
            <p14:sldId id="294"/>
            <p14:sldId id="263"/>
            <p14:sldId id="296"/>
            <p14:sldId id="295"/>
            <p14:sldId id="264"/>
            <p14:sldId id="297"/>
            <p14:sldId id="265"/>
            <p14:sldId id="267"/>
            <p14:sldId id="285"/>
            <p14:sldId id="298"/>
            <p14:sldId id="268"/>
            <p14:sldId id="299"/>
            <p14:sldId id="269"/>
            <p14:sldId id="303"/>
            <p14:sldId id="301"/>
            <p14:sldId id="300"/>
            <p14:sldId id="302"/>
            <p14:sldId id="304"/>
            <p14:sldId id="305"/>
            <p14:sldId id="270"/>
            <p14:sldId id="306"/>
            <p14:sldId id="308"/>
            <p14:sldId id="307"/>
            <p14:sldId id="310"/>
            <p14:sldId id="309"/>
            <p14:sldId id="273"/>
            <p14:sldId id="274"/>
            <p14:sldId id="275"/>
            <p14:sldId id="311"/>
            <p14:sldId id="276"/>
            <p14:sldId id="277"/>
            <p14:sldId id="312"/>
            <p14:sldId id="278"/>
            <p14:sldId id="279"/>
            <p14:sldId id="314"/>
            <p14:sldId id="315"/>
            <p14:sldId id="313"/>
            <p14:sldId id="280"/>
            <p14:sldId id="316"/>
            <p14:sldId id="281"/>
            <p14:sldId id="282"/>
            <p14:sldId id="283"/>
            <p14:sldId id="317"/>
            <p14:sldId id="284"/>
            <p14:sldId id="318"/>
          </p14:sldIdLst>
        </p14:section>
        <p14:section name="Sección sin título" id="{4F993096-B904-4A06-8E60-20E647B2C0C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55" autoAdjust="0"/>
    <p:restoredTop sz="94660"/>
  </p:normalViewPr>
  <p:slideViewPr>
    <p:cSldViewPr>
      <p:cViewPr varScale="1">
        <p:scale>
          <a:sx n="47" d="100"/>
          <a:sy n="47" d="100"/>
        </p:scale>
        <p:origin x="-701"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45.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5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179512" y="332656"/>
            <a:ext cx="8784976" cy="1922512"/>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i="1" dirty="0">
                <a:solidFill>
                  <a:srgbClr val="002060"/>
                </a:solidFill>
              </a:rPr>
              <a:t>EL EVANGELIO ETERNO</a:t>
            </a:r>
          </a:p>
        </p:txBody>
      </p:sp>
      <p:pic>
        <p:nvPicPr>
          <p:cNvPr id="1026" name="Picture 2" descr="http://ts4.mm.bing.net/images/thumbnail.aspx?q=4730546403411103&amp;id=887582c83ed18f16e0a5c393e3d4d6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55168"/>
            <a:ext cx="4176464" cy="43421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redondeado"/>
          <p:cNvSpPr/>
          <p:nvPr/>
        </p:nvSpPr>
        <p:spPr>
          <a:xfrm>
            <a:off x="4788024" y="2708920"/>
            <a:ext cx="4176464" cy="3600400"/>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i="1" dirty="0">
                <a:solidFill>
                  <a:srgbClr val="002060"/>
                </a:solidFill>
              </a:rPr>
              <a:t>BASADO EN APOCALIPSIS 14:6-12.</a:t>
            </a:r>
          </a:p>
        </p:txBody>
      </p:sp>
    </p:spTree>
    <p:extLst>
      <p:ext uri="{BB962C8B-B14F-4D97-AF65-F5344CB8AC3E}">
        <p14:creationId xmlns:p14="http://schemas.microsoft.com/office/powerpoint/2010/main" val="246469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94920" cy="4032448"/>
          </a:xfrm>
          <a:solidFill>
            <a:schemeClr val="bg1"/>
          </a:solidFill>
        </p:spPr>
        <p:txBody>
          <a:bodyPr>
            <a:normAutofit fontScale="92500" lnSpcReduction="10000"/>
          </a:bodyPr>
          <a:lstStyle/>
          <a:p>
            <a:pPr marL="0" indent="0" algn="ctr">
              <a:buNone/>
            </a:pPr>
            <a:endParaRPr lang="es-CO" b="1" dirty="0" smtClean="0"/>
          </a:p>
          <a:p>
            <a:pPr marL="0" indent="0" algn="ctr">
              <a:buNone/>
            </a:pPr>
            <a:r>
              <a:rPr lang="es-CO" b="1" dirty="0" smtClean="0"/>
              <a:t>El Diccionario define la palabra eterno:</a:t>
            </a:r>
          </a:p>
          <a:p>
            <a:pPr marL="0" indent="0">
              <a:buNone/>
            </a:pPr>
            <a:r>
              <a:rPr lang="es-CO" b="1" dirty="0" smtClean="0"/>
              <a:t>1</a:t>
            </a:r>
            <a:r>
              <a:rPr lang="es-CO" b="1" dirty="0"/>
              <a:t> </a:t>
            </a:r>
            <a:r>
              <a:rPr lang="es-CO" dirty="0"/>
              <a:t>  Que no tiene principio ni fin: </a:t>
            </a:r>
          </a:p>
          <a:p>
            <a:pPr marL="0" indent="0">
              <a:buNone/>
            </a:pPr>
            <a:r>
              <a:rPr lang="es-CO" b="1" dirty="0"/>
              <a:t>2 </a:t>
            </a:r>
            <a:r>
              <a:rPr lang="es-CO" dirty="0"/>
              <a:t>  Que permanece o existe siempre</a:t>
            </a:r>
            <a:r>
              <a:rPr lang="es-CO" dirty="0" smtClean="0"/>
              <a:t>:</a:t>
            </a:r>
            <a:endParaRPr lang="es-CO" dirty="0"/>
          </a:p>
          <a:p>
            <a:pPr marL="0" indent="0">
              <a:buNone/>
            </a:pPr>
            <a:r>
              <a:rPr lang="es-CO" b="1" dirty="0"/>
              <a:t>3 </a:t>
            </a:r>
            <a:r>
              <a:rPr lang="es-CO" dirty="0"/>
              <a:t>  Que siempre es </a:t>
            </a:r>
            <a:r>
              <a:rPr lang="es-CO" dirty="0" smtClean="0"/>
              <a:t>válido:</a:t>
            </a:r>
            <a:r>
              <a:rPr lang="es-CO" dirty="0"/>
              <a:t> </a:t>
            </a:r>
            <a:r>
              <a:rPr lang="es-CO" dirty="0" smtClean="0"/>
              <a:t>que contiene </a:t>
            </a:r>
            <a:r>
              <a:rPr lang="es-CO" i="1" dirty="0" smtClean="0"/>
              <a:t>verdades </a:t>
            </a:r>
            <a:r>
              <a:rPr lang="es-CO" i="1" dirty="0"/>
              <a:t>eternas.</a:t>
            </a:r>
            <a:endParaRPr lang="es-CO" dirty="0"/>
          </a:p>
          <a:p>
            <a:endParaRPr lang="es-CO" dirty="0"/>
          </a:p>
        </p:txBody>
      </p:sp>
      <p:pic>
        <p:nvPicPr>
          <p:cNvPr id="1026" name="Picture 2" descr="http://t0.gstatic.com/images?q=tbn:ANd9GcRCSLvzpBULzhvCI0IAHfyRLIKL4ra-9l4MN4eOWWZwiOU_y1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76672"/>
            <a:ext cx="3240360"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868144" y="3104262"/>
            <a:ext cx="3024336" cy="1292662"/>
          </a:xfrm>
          <a:prstGeom prst="rect">
            <a:avLst/>
          </a:prstGeom>
        </p:spPr>
        <p:txBody>
          <a:bodyPr wrap="square">
            <a:spAutoFit/>
          </a:bodyPr>
          <a:lstStyle/>
          <a:p>
            <a:pPr algn="ctr"/>
            <a:r>
              <a:rPr lang="es-CO" sz="2000" b="1" dirty="0" smtClean="0">
                <a:solidFill>
                  <a:srgbClr val="FF0000"/>
                </a:solidFill>
              </a:rPr>
              <a:t>Jesús dijo: «El </a:t>
            </a:r>
            <a:r>
              <a:rPr lang="es-CO" sz="2000" b="1" dirty="0">
                <a:solidFill>
                  <a:srgbClr val="FF0000"/>
                </a:solidFill>
              </a:rPr>
              <a:t>cielo y la tierra pasarán</a:t>
            </a:r>
            <a:r>
              <a:rPr lang="es-CO" sz="2000" dirty="0">
                <a:solidFill>
                  <a:srgbClr val="FF0000"/>
                </a:solidFill>
              </a:rPr>
              <a:t>, mas mis palabras no </a:t>
            </a:r>
            <a:r>
              <a:rPr lang="es-CO" sz="2000" dirty="0" smtClean="0">
                <a:solidFill>
                  <a:srgbClr val="FF0000"/>
                </a:solidFill>
              </a:rPr>
              <a:t>pasarán» </a:t>
            </a:r>
          </a:p>
          <a:p>
            <a:pPr algn="ctr"/>
            <a:r>
              <a:rPr lang="es-CO" dirty="0" smtClean="0"/>
              <a:t>(Mateo 24:35).</a:t>
            </a:r>
            <a:endParaRPr lang="es-CO" dirty="0"/>
          </a:p>
        </p:txBody>
      </p:sp>
      <p:sp>
        <p:nvSpPr>
          <p:cNvPr id="5" name="4 Rectángulo"/>
          <p:cNvSpPr/>
          <p:nvPr/>
        </p:nvSpPr>
        <p:spPr>
          <a:xfrm>
            <a:off x="395536" y="4797152"/>
            <a:ext cx="8496944" cy="1815882"/>
          </a:xfrm>
          <a:prstGeom prst="rect">
            <a:avLst/>
          </a:prstGeom>
        </p:spPr>
        <p:txBody>
          <a:bodyPr wrap="square">
            <a:spAutoFit/>
          </a:bodyPr>
          <a:lstStyle/>
          <a:p>
            <a:pPr algn="ctr"/>
            <a:r>
              <a:rPr lang="es-CO" sz="2800" dirty="0"/>
              <a:t>Si </a:t>
            </a:r>
            <a:r>
              <a:rPr lang="es-CO" sz="2800" dirty="0" smtClean="0"/>
              <a:t>Evangelio es </a:t>
            </a:r>
            <a:r>
              <a:rPr lang="es-CO" sz="2800" dirty="0"/>
              <a:t>eterno como dice la Biblia, entonces, el Evangelio existe desde antes que fuera creado el ser humano, por tanto, el plan de salvación fue </a:t>
            </a:r>
            <a:r>
              <a:rPr lang="es-CO" sz="2800" dirty="0" smtClean="0"/>
              <a:t>trazado </a:t>
            </a:r>
            <a:r>
              <a:rPr lang="es-CO" sz="2800" dirty="0"/>
              <a:t>antes de que existiera </a:t>
            </a:r>
            <a:r>
              <a:rPr lang="es-CO" sz="2800" dirty="0" smtClean="0"/>
              <a:t>Adán y el pecado. </a:t>
            </a:r>
            <a:endParaRPr lang="es-CO" sz="2800" dirty="0"/>
          </a:p>
        </p:txBody>
      </p:sp>
    </p:spTree>
    <p:extLst>
      <p:ext uri="{BB962C8B-B14F-4D97-AF65-F5344CB8AC3E}">
        <p14:creationId xmlns:p14="http://schemas.microsoft.com/office/powerpoint/2010/main" val="696776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74840" cy="3312367"/>
          </a:xfrm>
        </p:spPr>
        <p:txBody>
          <a:bodyPr>
            <a:normAutofit/>
          </a:bodyPr>
          <a:lstStyle/>
          <a:p>
            <a:pPr marL="0" indent="0" algn="ctr">
              <a:buNone/>
            </a:pPr>
            <a:r>
              <a:rPr lang="es-CO" dirty="0" smtClean="0"/>
              <a:t>La Biblia nos dice que antes de la segunda venida de Cristo a la tierra por su iglesia debe ser dado el mensaje final al mundo entero. </a:t>
            </a:r>
            <a:endParaRPr lang="es-CO" dirty="0"/>
          </a:p>
        </p:txBody>
      </p:sp>
      <p:pic>
        <p:nvPicPr>
          <p:cNvPr id="2050" name="Picture 2" descr="http://t3.gstatic.com/images?q=tbn:ANd9GcQNe6bVEKQmT3t7p3gxF0VQU6UkUB2KYb5sHkbCBs3zW79hIM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88640"/>
            <a:ext cx="3384376" cy="32304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redondeado"/>
          <p:cNvSpPr/>
          <p:nvPr/>
        </p:nvSpPr>
        <p:spPr>
          <a:xfrm>
            <a:off x="395536" y="4293096"/>
            <a:ext cx="8496944" cy="216024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Es tal el amor de Dios por los seres humanos que Él quiere que cada uno tenga la oportunidad de escoger o vida eterna o muerte eterna. </a:t>
            </a:r>
          </a:p>
        </p:txBody>
      </p:sp>
    </p:spTree>
    <p:extLst>
      <p:ext uri="{BB962C8B-B14F-4D97-AF65-F5344CB8AC3E}">
        <p14:creationId xmlns:p14="http://schemas.microsoft.com/office/powerpoint/2010/main" val="120876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12968" cy="6048672"/>
          </a:xfrm>
          <a:solidFill>
            <a:schemeClr val="accent2">
              <a:lumMod val="20000"/>
              <a:lumOff val="80000"/>
            </a:schemeClr>
          </a:solidFill>
        </p:spPr>
        <p:txBody>
          <a:bodyPr>
            <a:normAutofit fontScale="92500" lnSpcReduction="10000"/>
          </a:bodyPr>
          <a:lstStyle/>
          <a:p>
            <a:pPr marL="0" indent="0" algn="ctr">
              <a:buNone/>
            </a:pPr>
            <a:r>
              <a:rPr lang="es-CO" dirty="0" smtClean="0"/>
              <a:t>El apóstol Juan dice, según el texto sagrado: «En </a:t>
            </a:r>
            <a:r>
              <a:rPr lang="es-CO" dirty="0"/>
              <a:t>medio del cielo vi volar otro ángel que tenía el </a:t>
            </a:r>
            <a:r>
              <a:rPr lang="es-CO" i="1" dirty="0">
                <a:solidFill>
                  <a:srgbClr val="0070C0"/>
                </a:solidFill>
              </a:rPr>
              <a:t>evangelio eterno</a:t>
            </a:r>
            <a:r>
              <a:rPr lang="es-CO" dirty="0"/>
              <a:t> para predicarlo a los habitantes de la tierra, a toda nación, tribu, lengua y pueblo. </a:t>
            </a:r>
            <a:r>
              <a:rPr lang="es-CO" dirty="0" smtClean="0"/>
              <a:t>Decía </a:t>
            </a:r>
            <a:r>
              <a:rPr lang="es-CO" dirty="0"/>
              <a:t>a gran voz: "¡Temed a Dios y dadle gloria, porque la hora de su juicio ha llegado. Adorad a aquel que hizo el cielo y la tierra, el mar y las fuentes de las aguas</a:t>
            </a:r>
            <a:r>
              <a:rPr lang="es-CO" dirty="0" smtClean="0"/>
              <a:t>!« </a:t>
            </a:r>
          </a:p>
          <a:p>
            <a:pPr marL="0" indent="0">
              <a:buNone/>
            </a:pPr>
            <a:endParaRPr lang="es-CO" dirty="0"/>
          </a:p>
          <a:p>
            <a:pPr marL="0" indent="0" algn="ctr">
              <a:buNone/>
            </a:pPr>
            <a:r>
              <a:rPr lang="es-CO" dirty="0" smtClean="0"/>
              <a:t>Nota. </a:t>
            </a:r>
            <a:r>
              <a:rPr lang="es-CO" i="1" dirty="0" smtClean="0"/>
              <a:t>Dios no tiene un plan de salvación para los habitantes del A. Testamento, y otro diferente para los del N. Testamento. ¿O si? Algunos dicen que los habitantes del A. Testamento se salvaban por guardar la Ley. Pero hoy nos salvamos por gracía, ¿es eso cierto? ¡no! Esa doctrina es contraria a las Escrituras.</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4137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92688"/>
          </a:xfrm>
          <a:solidFill>
            <a:schemeClr val="bg1"/>
          </a:solidFill>
        </p:spPr>
        <p:txBody>
          <a:bodyPr>
            <a:normAutofit fontScale="85000" lnSpcReduction="20000"/>
          </a:bodyPr>
          <a:lstStyle/>
          <a:p>
            <a:pPr marL="0" indent="0">
              <a:buNone/>
            </a:pPr>
            <a:r>
              <a:rPr lang="es-CO" dirty="0" smtClean="0"/>
              <a:t>8 Otro </a:t>
            </a:r>
            <a:r>
              <a:rPr lang="es-CO" dirty="0"/>
              <a:t>ángel lo siguió, diciendo: "</a:t>
            </a:r>
            <a:r>
              <a:rPr lang="es-CO" i="1" dirty="0">
                <a:solidFill>
                  <a:srgbClr val="0070C0"/>
                </a:solidFill>
              </a:rPr>
              <a:t>Ha caído, ha caído Babilonia</a:t>
            </a:r>
            <a:r>
              <a:rPr lang="es-CO" i="1" dirty="0" smtClean="0">
                <a:solidFill>
                  <a:srgbClr val="0070C0"/>
                </a:solidFill>
              </a:rPr>
              <a:t>, </a:t>
            </a:r>
            <a:r>
              <a:rPr lang="es-CO" i="1" dirty="0">
                <a:solidFill>
                  <a:srgbClr val="0070C0"/>
                </a:solidFill>
              </a:rPr>
              <a:t>la gran ciudad, </a:t>
            </a:r>
            <a:r>
              <a:rPr lang="es-CO" i="1" u="sng" dirty="0">
                <a:solidFill>
                  <a:srgbClr val="0070C0"/>
                </a:solidFill>
              </a:rPr>
              <a:t>porque ha hecho beber a todas las naciones del vino del furor de su fornicación</a:t>
            </a:r>
            <a:r>
              <a:rPr lang="es-CO" dirty="0" smtClean="0"/>
              <a:t>".</a:t>
            </a:r>
          </a:p>
          <a:p>
            <a:pPr marL="0" indent="0">
              <a:buNone/>
            </a:pPr>
            <a:endParaRPr lang="es-CO" dirty="0"/>
          </a:p>
          <a:p>
            <a:pPr marL="0" indent="0">
              <a:buNone/>
            </a:pPr>
            <a:r>
              <a:rPr lang="es-CO" dirty="0" smtClean="0"/>
              <a:t>Babilonia </a:t>
            </a:r>
            <a:r>
              <a:rPr lang="es-CO" dirty="0"/>
              <a:t>es un término abarcante que </a:t>
            </a:r>
            <a:r>
              <a:rPr lang="es-CO" dirty="0" smtClean="0"/>
              <a:t>el ángel </a:t>
            </a:r>
            <a:r>
              <a:rPr lang="es-CO" dirty="0"/>
              <a:t>utiliza para describir a </a:t>
            </a:r>
            <a:r>
              <a:rPr lang="es-CO" i="1" u="sng" dirty="0"/>
              <a:t>todas las organizaciones y los movimientos religiosos que </a:t>
            </a:r>
            <a:r>
              <a:rPr lang="es-CO" i="1" u="sng" dirty="0" smtClean="0"/>
              <a:t>se han </a:t>
            </a:r>
            <a:r>
              <a:rPr lang="es-CO" i="1" u="sng" dirty="0"/>
              <a:t>apartado de la </a:t>
            </a:r>
            <a:r>
              <a:rPr lang="es-CO" i="1" u="sng" dirty="0" smtClean="0"/>
              <a:t>verdad del Evangelio Eterno. </a:t>
            </a:r>
          </a:p>
          <a:p>
            <a:r>
              <a:rPr lang="es-CO" dirty="0"/>
              <a:t>Esta profecía de la caída de Babilonia ha hallado su cumplimiento en el </a:t>
            </a:r>
            <a:r>
              <a:rPr lang="es-CO" i="1" u="sng" dirty="0"/>
              <a:t>alejamiento de la pureza y sencillez del Evangelio que se ha generalizado en el </a:t>
            </a:r>
            <a:r>
              <a:rPr lang="es-CO" i="1" u="sng" dirty="0" smtClean="0"/>
              <a:t>protestantismo</a:t>
            </a:r>
            <a:r>
              <a:rPr lang="es-CO" dirty="0" smtClean="0"/>
              <a:t>. </a:t>
            </a:r>
          </a:p>
          <a:p>
            <a:endParaRPr lang="es-CO" dirty="0" smtClean="0"/>
          </a:p>
          <a:p>
            <a:r>
              <a:rPr lang="es-CO" dirty="0" smtClean="0"/>
              <a:t>El </a:t>
            </a:r>
            <a:r>
              <a:rPr lang="es-CO" dirty="0"/>
              <a:t>mensaje de que cayó Babilonia fue predicado por primera vez por el movimiento adventista de los mileristas entre junio y agostos de 1844, y se aplicó a las iglesias que rechazaban el mensaje del primer ángel en cuanto al juicio</a:t>
            </a:r>
          </a:p>
          <a:p>
            <a:endParaRPr lang="es-CO" b="1" baseline="30000" dirty="0"/>
          </a:p>
          <a:p>
            <a:endParaRPr lang="es-CO" dirty="0"/>
          </a:p>
        </p:txBody>
      </p:sp>
    </p:spTree>
    <p:extLst>
      <p:ext uri="{BB962C8B-B14F-4D97-AF65-F5344CB8AC3E}">
        <p14:creationId xmlns:p14="http://schemas.microsoft.com/office/powerpoint/2010/main" val="2096143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rPr>
              <a:t>¿Cuándo tendrá pleno cumplimiento esta profecía?</a:t>
            </a:r>
            <a:endParaRPr lang="es-CO" i="1" dirty="0">
              <a:solidFill>
                <a:srgbClr val="FF0000"/>
              </a:solidFill>
            </a:endParaRPr>
          </a:p>
        </p:txBody>
      </p:sp>
      <p:sp>
        <p:nvSpPr>
          <p:cNvPr id="3" name="2 Marcador de contenido"/>
          <p:cNvSpPr>
            <a:spLocks noGrp="1"/>
          </p:cNvSpPr>
          <p:nvPr>
            <p:ph idx="1"/>
          </p:nvPr>
        </p:nvSpPr>
        <p:spPr/>
        <p:txBody>
          <a:bodyPr>
            <a:normAutofit/>
          </a:bodyPr>
          <a:lstStyle/>
          <a:p>
            <a:pPr marL="0" indent="0">
              <a:buNone/>
            </a:pPr>
            <a:r>
              <a:rPr lang="es-CO" dirty="0"/>
              <a:t> Este mensaje tendrá una creciente aplicación a medida de que se acerque el fin, y </a:t>
            </a:r>
            <a:r>
              <a:rPr lang="es-CO" i="1" u="sng" dirty="0"/>
              <a:t>se cumplirá plenamente con la unión de diversos  </a:t>
            </a:r>
            <a:r>
              <a:rPr lang="es-CO" i="1" u="sng" dirty="0" smtClean="0"/>
              <a:t>elementos </a:t>
            </a:r>
            <a:r>
              <a:rPr lang="es-CO" i="1" u="sng" dirty="0"/>
              <a:t>religiosos bajo la dirección de </a:t>
            </a:r>
            <a:r>
              <a:rPr lang="es-CO" i="1" u="sng" dirty="0" smtClean="0"/>
              <a:t>Satanás. </a:t>
            </a:r>
            <a:endParaRPr lang="es-CO" i="1" u="sng" dirty="0"/>
          </a:p>
        </p:txBody>
      </p:sp>
      <p:sp>
        <p:nvSpPr>
          <p:cNvPr id="4" name="3 Rectángulo"/>
          <p:cNvSpPr/>
          <p:nvPr/>
        </p:nvSpPr>
        <p:spPr>
          <a:xfrm>
            <a:off x="539552" y="4077072"/>
            <a:ext cx="8208912" cy="2677656"/>
          </a:xfrm>
          <a:prstGeom prst="rect">
            <a:avLst/>
          </a:prstGeom>
        </p:spPr>
        <p:txBody>
          <a:bodyPr wrap="square">
            <a:spAutoFit/>
          </a:bodyPr>
          <a:lstStyle/>
          <a:p>
            <a:pPr algn="ctr"/>
            <a:r>
              <a:rPr lang="es-CO" sz="2800" b="1" dirty="0">
                <a:solidFill>
                  <a:srgbClr val="FF0000"/>
                </a:solidFill>
              </a:rPr>
              <a:t>¿Cual es la causa de su </a:t>
            </a:r>
            <a:r>
              <a:rPr lang="es-CO" sz="2800" b="1" dirty="0" smtClean="0">
                <a:solidFill>
                  <a:srgbClr val="FF0000"/>
                </a:solidFill>
              </a:rPr>
              <a:t>destrucción?</a:t>
            </a:r>
          </a:p>
          <a:p>
            <a:pPr algn="ctr"/>
            <a:r>
              <a:rPr lang="es-CO" sz="2800" b="1" dirty="0" smtClean="0">
                <a:solidFill>
                  <a:srgbClr val="FF0000"/>
                </a:solidFill>
              </a:rPr>
              <a:t>Apoc.18:2,3</a:t>
            </a:r>
            <a:r>
              <a:rPr lang="es-CO" sz="2800" b="1" dirty="0" smtClean="0"/>
              <a:t>.</a:t>
            </a:r>
            <a:r>
              <a:rPr lang="es-CO" sz="2800" dirty="0" smtClean="0"/>
              <a:t>Y </a:t>
            </a:r>
            <a:r>
              <a:rPr lang="es-CO" sz="2800" dirty="0"/>
              <a:t>clamó </a:t>
            </a:r>
            <a:r>
              <a:rPr lang="es-CO" sz="2800" dirty="0" smtClean="0"/>
              <a:t>(el ángel) con </a:t>
            </a:r>
            <a:r>
              <a:rPr lang="es-CO" sz="2800" dirty="0"/>
              <a:t>voz potente, diciendo: </a:t>
            </a:r>
            <a:r>
              <a:rPr lang="es-CO" sz="2800" dirty="0" smtClean="0"/>
              <a:t>«Ha </a:t>
            </a:r>
            <a:r>
              <a:rPr lang="es-CO" sz="2800" dirty="0"/>
              <a:t>caído, ha caído la gran Babilonia, </a:t>
            </a:r>
            <a:r>
              <a:rPr lang="es-CO" sz="2800" i="1" u="sng" dirty="0"/>
              <a:t>y se ha hecho habitación de demonios y guarida de todo espíritu inmundo, y albergue de toda ave inmunda y </a:t>
            </a:r>
            <a:r>
              <a:rPr lang="es-CO" sz="2800" i="1" u="sng" dirty="0" smtClean="0"/>
              <a:t>aborrecible</a:t>
            </a:r>
            <a:r>
              <a:rPr lang="es-CO" sz="2800" dirty="0" smtClean="0"/>
              <a:t>». </a:t>
            </a:r>
            <a:endParaRPr lang="es-CO" sz="2800" b="1" dirty="0">
              <a:solidFill>
                <a:srgbClr val="FF0000"/>
              </a:solidFill>
            </a:endParaRPr>
          </a:p>
        </p:txBody>
      </p:sp>
    </p:spTree>
    <p:extLst>
      <p:ext uri="{BB962C8B-B14F-4D97-AF65-F5344CB8AC3E}">
        <p14:creationId xmlns:p14="http://schemas.microsoft.com/office/powerpoint/2010/main" val="279515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barn(inVertical)">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barn(inVertical)">
                                      <p:cBhvr>
                                        <p:cTn id="19"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85000" lnSpcReduction="20000"/>
          </a:bodyPr>
          <a:lstStyle/>
          <a:p>
            <a:pPr marL="0" indent="0" algn="ctr">
              <a:buNone/>
            </a:pPr>
            <a:r>
              <a:rPr lang="es-CO" dirty="0" smtClean="0"/>
              <a:t>Según lo dice el texto: “La </a:t>
            </a:r>
            <a:r>
              <a:rPr lang="es-CO" dirty="0"/>
              <a:t>gran Babilonia” está ahora completamente poseída por los </a:t>
            </a:r>
            <a:r>
              <a:rPr lang="es-CO" dirty="0" smtClean="0"/>
              <a:t>demonios. En </a:t>
            </a:r>
            <a:r>
              <a:rPr lang="es-CO" dirty="0"/>
              <a:t>un sentido especial quizá se haga referencia al espiritismo </a:t>
            </a:r>
            <a:r>
              <a:rPr lang="es-CO" dirty="0" smtClean="0"/>
              <a:t>moderno (como lo describe el tema: «Imitando la Trinidad».</a:t>
            </a:r>
          </a:p>
          <a:p>
            <a:pPr algn="ctr"/>
            <a:endParaRPr lang="es-CO" dirty="0"/>
          </a:p>
          <a:p>
            <a:pPr marL="0" indent="0" algn="ctr">
              <a:buNone/>
            </a:pPr>
            <a:r>
              <a:rPr lang="es-CO" dirty="0" smtClean="0"/>
              <a:t>3 Porque </a:t>
            </a:r>
            <a:r>
              <a:rPr lang="es-CO" dirty="0"/>
              <a:t>todas las naciones han bebido del vino del furor de su fornicación; y los reyes de la tierra han fornicado con ella, y los mercaderes de la tierra se han enriquecido de la potencia de sus deleites</a:t>
            </a:r>
            <a:r>
              <a:rPr lang="es-CO" dirty="0" smtClean="0"/>
              <a:t>.</a:t>
            </a:r>
          </a:p>
          <a:p>
            <a:pPr marL="514350" indent="-514350" algn="ctr">
              <a:buAutoNum type="arabicPlain" startAt="3"/>
            </a:pPr>
            <a:endParaRPr lang="es-CO" b="1" dirty="0">
              <a:solidFill>
                <a:srgbClr val="FF0000"/>
              </a:solidFill>
            </a:endParaRPr>
          </a:p>
          <a:p>
            <a:pPr marL="0" indent="0" algn="ctr">
              <a:buNone/>
            </a:pPr>
            <a:r>
              <a:rPr lang="es-CO" dirty="0" smtClean="0"/>
              <a:t>Nota del C.B.A. «Estos </a:t>
            </a:r>
            <a:r>
              <a:rPr lang="es-CO" dirty="0"/>
              <a:t>“mercaderes” son simbólicos, </a:t>
            </a:r>
            <a:r>
              <a:rPr lang="es-CO" dirty="0" smtClean="0"/>
              <a:t>y </a:t>
            </a:r>
            <a:r>
              <a:rPr lang="es-CO" i="1" u="sng" dirty="0" smtClean="0"/>
              <a:t>representarían </a:t>
            </a:r>
            <a:r>
              <a:rPr lang="es-CO" i="1" u="sng" dirty="0"/>
              <a:t>a los que abogan por las enseñanzas y mandamientos de “Babilonia la grande</a:t>
            </a:r>
            <a:r>
              <a:rPr lang="es-CO" dirty="0"/>
              <a:t>” </a:t>
            </a:r>
            <a:r>
              <a:rPr lang="es-CO" dirty="0" smtClean="0">
                <a:solidFill>
                  <a:srgbClr val="FF0000"/>
                </a:solidFill>
              </a:rPr>
              <a:t>(Lea Isa.47:11-15</a:t>
            </a:r>
            <a:r>
              <a:rPr lang="es-CO" dirty="0">
                <a:solidFill>
                  <a:srgbClr val="FF0000"/>
                </a:solidFill>
              </a:rPr>
              <a:t>)</a:t>
            </a:r>
            <a:r>
              <a:rPr lang="es-CO" dirty="0"/>
              <a:t>, </a:t>
            </a:r>
            <a:r>
              <a:rPr lang="es-CO" i="1" u="sng" dirty="0"/>
              <a:t>las mercaderías que ella tiene para exhibir y vender a los habitantes del mundo con el fin de </a:t>
            </a:r>
            <a:r>
              <a:rPr lang="es-CO" i="1" u="sng" dirty="0" smtClean="0"/>
              <a:t>engañarlos» (esto es lo que representa «el vino de su fornicación).</a:t>
            </a:r>
            <a:endParaRPr lang="es-CO" b="1" i="1" u="sng" dirty="0">
              <a:solidFill>
                <a:srgbClr val="FF0000"/>
              </a:solidFill>
            </a:endParaRPr>
          </a:p>
        </p:txBody>
      </p:sp>
    </p:spTree>
    <p:extLst>
      <p:ext uri="{BB962C8B-B14F-4D97-AF65-F5344CB8AC3E}">
        <p14:creationId xmlns:p14="http://schemas.microsoft.com/office/powerpoint/2010/main" val="3427128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264696"/>
          </a:xfrm>
        </p:spPr>
        <p:txBody>
          <a:bodyPr>
            <a:normAutofit fontScale="77500" lnSpcReduction="20000"/>
          </a:bodyPr>
          <a:lstStyle/>
          <a:p>
            <a:pPr marL="0" indent="0" algn="ctr">
              <a:buNone/>
            </a:pPr>
            <a:r>
              <a:rPr lang="es-CO" sz="4000" b="1" dirty="0" smtClean="0">
                <a:solidFill>
                  <a:srgbClr val="FF0000"/>
                </a:solidFill>
              </a:rPr>
              <a:t>¿Qué petición urgente hace Dios a su pueblo?</a:t>
            </a:r>
          </a:p>
          <a:p>
            <a:pPr marL="0" indent="0" algn="ctr">
              <a:buNone/>
            </a:pPr>
            <a:r>
              <a:rPr lang="es-CO" dirty="0" smtClean="0">
                <a:solidFill>
                  <a:srgbClr val="FF0000"/>
                </a:solidFill>
              </a:rPr>
              <a:t>Verso 4</a:t>
            </a:r>
            <a:r>
              <a:rPr lang="es-CO" dirty="0" smtClean="0"/>
              <a:t>. Y </a:t>
            </a:r>
            <a:r>
              <a:rPr lang="es-CO" dirty="0"/>
              <a:t>oí otra voz del cielo, que decía: </a:t>
            </a:r>
            <a:r>
              <a:rPr lang="es-CO" dirty="0" smtClean="0"/>
              <a:t>«</a:t>
            </a:r>
            <a:r>
              <a:rPr lang="es-CO" i="1" u="sng" dirty="0" smtClean="0">
                <a:solidFill>
                  <a:srgbClr val="0070C0"/>
                </a:solidFill>
              </a:rPr>
              <a:t>Salid </a:t>
            </a:r>
            <a:r>
              <a:rPr lang="es-CO" i="1" u="sng" dirty="0">
                <a:solidFill>
                  <a:srgbClr val="0070C0"/>
                </a:solidFill>
              </a:rPr>
              <a:t>de ella, pueblo mío, para que no seáis partícipes de sus pecados, ni recibáis parte de sus </a:t>
            </a:r>
            <a:r>
              <a:rPr lang="es-CO" i="1" u="sng" dirty="0" smtClean="0">
                <a:solidFill>
                  <a:srgbClr val="0070C0"/>
                </a:solidFill>
              </a:rPr>
              <a:t>plagas»</a:t>
            </a:r>
            <a:r>
              <a:rPr lang="es-CO" dirty="0" smtClean="0">
                <a:solidFill>
                  <a:srgbClr val="0070C0"/>
                </a:solidFill>
              </a:rPr>
              <a:t>;</a:t>
            </a:r>
          </a:p>
          <a:p>
            <a:pPr marL="0" indent="0">
              <a:buNone/>
            </a:pPr>
            <a:endParaRPr lang="es-CO" dirty="0"/>
          </a:p>
          <a:p>
            <a:pPr marL="0" indent="0" algn="ctr">
              <a:buNone/>
            </a:pPr>
            <a:r>
              <a:rPr lang="es-CO" dirty="0" smtClean="0"/>
              <a:t>El </a:t>
            </a:r>
            <a:r>
              <a:rPr lang="es-CO" dirty="0"/>
              <a:t>mensaje del </a:t>
            </a:r>
            <a:r>
              <a:rPr lang="es-CO" dirty="0" smtClean="0"/>
              <a:t>ángel anuncia </a:t>
            </a:r>
            <a:r>
              <a:rPr lang="es-CO" dirty="0"/>
              <a:t>la caída completa de Babilonia y exhorta al pueblo de Dios que aún está esparcido en las diversas organizaciones religiosas que componen a Babilonia, a separarse de ellas. </a:t>
            </a:r>
            <a:endParaRPr lang="es-CO" dirty="0" smtClean="0"/>
          </a:p>
          <a:p>
            <a:pPr marL="0" indent="0" algn="ctr">
              <a:buNone/>
            </a:pPr>
            <a:endParaRPr lang="es-CO" b="1" dirty="0" smtClean="0">
              <a:solidFill>
                <a:srgbClr val="FF0000"/>
              </a:solidFill>
            </a:endParaRPr>
          </a:p>
          <a:p>
            <a:pPr marL="0" indent="0" algn="ctr">
              <a:buNone/>
            </a:pPr>
            <a:r>
              <a:rPr lang="es-CO" b="1" dirty="0" smtClean="0">
                <a:solidFill>
                  <a:srgbClr val="FF0000"/>
                </a:solidFill>
              </a:rPr>
              <a:t>¿</a:t>
            </a:r>
            <a:r>
              <a:rPr lang="es-CO" b="1" dirty="0">
                <a:solidFill>
                  <a:srgbClr val="FF0000"/>
                </a:solidFill>
              </a:rPr>
              <a:t>Cual es la causa de su destrucción</a:t>
            </a:r>
            <a:r>
              <a:rPr lang="es-CO" b="1" dirty="0" smtClean="0">
                <a:solidFill>
                  <a:srgbClr val="FF0000"/>
                </a:solidFill>
              </a:rPr>
              <a:t>?</a:t>
            </a:r>
          </a:p>
          <a:p>
            <a:pPr marL="0" indent="0" algn="ctr">
              <a:buNone/>
            </a:pPr>
            <a:r>
              <a:rPr lang="es-CO" i="1" dirty="0" smtClean="0">
                <a:solidFill>
                  <a:srgbClr val="0070C0"/>
                </a:solidFill>
              </a:rPr>
              <a:t>«</a:t>
            </a:r>
            <a:r>
              <a:rPr lang="es-CO" i="1" dirty="0">
                <a:solidFill>
                  <a:srgbClr val="0070C0"/>
                </a:solidFill>
              </a:rPr>
              <a:t>porque ha hecho beber a todas las naciones del vino del furor de su fornicación»</a:t>
            </a:r>
            <a:endParaRPr lang="es-CO" b="1" dirty="0"/>
          </a:p>
          <a:p>
            <a:pPr marL="0" indent="0" algn="ctr">
              <a:buNone/>
            </a:pPr>
            <a:r>
              <a:rPr lang="es-CO" dirty="0" smtClean="0"/>
              <a:t>El </a:t>
            </a:r>
            <a:r>
              <a:rPr lang="es-CO" dirty="0"/>
              <a:t>vino es un símbolo que describe la aceptación de las falsas enseñanzas y la política de Babilonia.  “</a:t>
            </a:r>
            <a:r>
              <a:rPr lang="es-CO" i="1" dirty="0">
                <a:solidFill>
                  <a:srgbClr val="0070C0"/>
                </a:solidFill>
              </a:rPr>
              <a:t>Ha hecho beber a todas las naciones</a:t>
            </a:r>
            <a:r>
              <a:rPr lang="es-CO" dirty="0"/>
              <a:t>”, lo cual sugiere que se emplea la fuerza.  Elementos religiosos presionarán al Estado para que éste imponga sus decretos por la fuerza. </a:t>
            </a:r>
          </a:p>
          <a:p>
            <a:endParaRPr lang="es-CO" dirty="0"/>
          </a:p>
        </p:txBody>
      </p:sp>
    </p:spTree>
    <p:extLst>
      <p:ext uri="{BB962C8B-B14F-4D97-AF65-F5344CB8AC3E}">
        <p14:creationId xmlns:p14="http://schemas.microsoft.com/office/powerpoint/2010/main" val="217458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1)">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5776" y="476673"/>
            <a:ext cx="3923928" cy="2190749"/>
          </a:xfrm>
        </p:spPr>
        <p:txBody>
          <a:bodyPr>
            <a:normAutofit fontScale="70000" lnSpcReduction="20000"/>
          </a:bodyPr>
          <a:lstStyle/>
          <a:p>
            <a:pPr marL="0" indent="0" algn="ctr">
              <a:buNone/>
            </a:pPr>
            <a:r>
              <a:rPr lang="es-CO" sz="3800" dirty="0" smtClean="0"/>
              <a:t>La «Fornicación» que menciona el texto simboliza </a:t>
            </a:r>
            <a:r>
              <a:rPr lang="es-CO" sz="3800" dirty="0"/>
              <a:t>la relación ilícita entre la iglesia y el mundo, o entre la iglesia y el Estado. </a:t>
            </a:r>
            <a:endParaRPr lang="es-CO" sz="3800" dirty="0" smtClean="0"/>
          </a:p>
          <a:p>
            <a:pPr marL="0" indent="0">
              <a:buNone/>
            </a:pPr>
            <a:endParaRPr lang="es-CO" dirty="0"/>
          </a:p>
        </p:txBody>
      </p:sp>
      <p:sp>
        <p:nvSpPr>
          <p:cNvPr id="2" name="AutoShape 2" descr="data:image/jpeg;base64,/9j/4AAQSkZJRgABAQAAAQABAAD/2wCEAAkGBhQSERUUEBQWFBUUGRwZGBgXGBwYFRwWFhkZGBkYGx0YHCceGBkjGRYWHy8gIycqLCwsFx8xNTQqNSYrLCkBCQoKDgwOGA8PGS0fHCIuKjIuKTA0Kio0MCk1LS4sLC41KTU1MSo1NCkpLTEpLCkpLCosKSosLCksLCwsKSk1LP/AABEIALgAuAMBIgACEQEDEQH/xAAcAAACAgMBAQAAAAAAAAAAAAAABQYHAQQIAgP/xABLEAABAgMEBAoGBgcIAgMAAAABAgMABBEFBhIhBzFBURMWIjRUYXOTs9IycYGRobEIFCMzQmJDUnKSssHwFSRTgqLC0eGj0xdEY//EABoBAQADAQEBAAAAAAAAAAAAAAABAgUDBgT/xAApEQACAgIBAgUEAwEAAAAAAAAAAQIRAwQSITEFE0FRsSIycaEjYdEU/9oADAMBAAIRAxEAPwCyrt3bllSkuVSzBJZbJJaRUktpqTyYZ8V5TozHct+WC6/MpbsWvDTDSAFfFeU6Mx3Lflg4rynRmO5b8sMyYKwAs4rynRmO5b8sHFeU6Mx3LfliOXu0mtyK0oDSnydYQeVlrI6hDa7t+JacA4JeFZ/RuDA4PYfS9lYi0KN3ivKdGY7lvywcV5TozHct+WGYMZrEgV8V5TozHct+WDivKdGY7lvyw0ggBXxXlOjMdy35YOK8p0ZjuW/LDSCAFfFeU6Mx3Lflg4rynRmO5b8sNIIAV8V5TozHct+WDivKdGY7lvyw0ggBXxXlOjMdy35YOK8p0ZjuW/LDSCAFfFeU6Mx3Lflg4rynRmO5b8sNIIAV8V5TozHct+WDivKdGY7lvyw0ggCM3ku3KplJgplmAQy4QQ0ioIbUQfR3wQyvRzKZ7B3w1QQAXX5lLdi14aYZmFl1+ZS3YteGmGZMARm9VuuNKCG+TUVxUqfZXIU3xFH7YWhJdeecok7VmlfZlEqv7assxLFc1Xc2ECrhXStEg5euuW+KaftdM62eAUUrpymlelltArRQpHGTpnWMXV0Ru2rXfmZhxbS1JQo0GE05IyGrOPchZs2KEOrqM/TJ+ZhjY9kt4sK0rQv8p/kr+USMWQlLrbRdWMaSoYkUolNK8rEAD7IrbIoe3HvnNJcQ1Mr4RJIBK9YB216uuLbSYo9FnNNukBanFKTsUFJTnQhVE0BpqFYsC5tsqqGFkkU+zJ1imtB3imYPVTdF4P0IaJlBBBHUoEEEEAEEEEAEEER+/N4zISL0ykJUpsDClRISVKUEgGme34QBIII56P0j5vZLS/8A5PNHg/SOnejy3uc88AdEQRzqfpGT3+BLe5z/ANkepb6QloOLShLMrVRCRyXNajQfpN5gDoiCMJjMAK70cymewd8NUEF6OZTPYO+GqCAC6/MpbsWvDTDIwtuvzKW7Frw0wzMAVLpgUTMMg+iGyR6yrlfJMRSUuVIrQl16fDKjngabJcSd1d/qEW3fy6X11oFsgOt1KSdRB1pPrpr3iKscubOpNDLOn1AEewg0jKzeZjyuSV2ek1Hhz60cUpcWu/Y2J20JBlvCh2bmFj8SmUkHqryD84Qpvwx+kadRTVVII+eXqhxxNmR94G2h/wDq6hH86x8lXXl/003LgfkC3VfAD5xMc8n90Sk/D8Ffxzv9/BmxL1szL7cuwFlx1WFIwYRU7Sa5AUJ9kW5d+6/AHhHFBSxqCfRFdeZzJplEJuP/AGTKPAocKn1ckOuNlCBiywprkiuqpNTvi10R92PjJWjFz45YpcX/AIe4III7HAIIIIAIIIIAIrTT/NFNlFI/SPNpPqGJfzSIsuIrfW/8rZpaTNhZD4VTAkLFEYa4gTq5Y37YA5JTrzFYkNnWlZ5oJqUdG9TD5B/dcSoH94Rbk5at2Z770NtKP4g2thVesoATX1whm9EdmzGdnWq1U6kOLQvPdVJSofumAK0vGZThv7hw3A4R99hxheeIcnKmqLMuLo4s55cq61aSVupLbimKJCitNFqQASFawRUA6ojNraFrSZzQ0mYT+swoL/0mivhG5oZsJxNtNB5tbamkOLIWkpI5OEEhQrrUIA6ZEZjAjMAK70cymewd8NUEF6OZTPYO+GqCAC6/MpbsWvDTDMwsuvzKW7Frw0w0gDWnnw22tZ1ISVH1JFf5RQ1r3omJlZU44oAmoQklKANwAPzrF8z7GNtaTqUlSfeCP5xz5Zk2GHQpbSHcNRgczTXVU7yDX3Rm7zf0q6Rv+DQi+cuNyVUaiU1OQqerM/CGEtdyZX6Eu6f8hA95oIcuaSJqlGkstD8jYHzJhfM3ynHPSmXKdRCf4QIz6xLu2zc5bL7RjFfm/g0rUsR6XITMNqRiFRi1EbdX9Zxd9zJ4vSLC1GqigAnbVPJNevKvtiiH5pSzVxalHepRPzMW3oomSZIpP4HFD2GivmTH16Ul5jS7Gb4xBvBGUqtMnEEeQY9RrnlgggggAggggAinNNtxZ6fmGVyjXCtttEGi0ghZWSclEbAnOLiMc26YNIT7865LsuqQxLqKMKFFOJxOS1Koc+VUAahSAInO6PbRa+8kpgdYbKh/orSET8otBo4hST+ZJB+Ii4dBFqqSZ2YmX1cCw0jEVuKKE4lKNaEnPCgjfs2wrvppymX3FIksLTANElSErcV+Y4wQmv6oGVcyYAraVtJ1r7pxaP2FlP8ACYufQFbk1MzL/wBYmHXW22hRLiysBS1ihGLMZIMVs1f1wn+8S8pMDbwks2lR/wAzQSr4x0BonZklyn1mQYEuX6B1AUpQDjVRhqo6uUSN4VAE6ggggBXejmUz2DvhqggvRzKZ7B3w1QQAXX5lLdi14aYaQruvzKW7Frw0w0gDwsRWczomW484svoQhS1KSAlSlUUSaGpA29cWaYrLSNeqbYmeCac4NBQlQwgYsyQczXaDHy7Khx5TV0aHh7zeZwwumzY/+LZVoYpiZWBvJQ2PfSF82qxZeoSlUwrckqUPeSEiIOtx19fKUpxR2qVX4qNBDSTumpf3j8s0PzvJJ9ySfnGcsqfTHBG+9eUOuxmf4XQ3pi+6E80k5dncpSAtfyA+cSfRneN2YcfS+vGQlKkigAAqQaACgGaYrhcuhD+BS8TaV4StG1ANCpOvZWLMudN2Y2+ESZWXXAU4lBeYHKIqaAaq6tkX15zlkttL+jjv4sUMDUINtrv3/ZP0mPUeUx6jYPLBBBBABBBBAHlUch2487J2q+sgcK1MOK5aQpJOMqBIORBBB9sdZ2pN8Ey44f0aFLz1clJV/KOc7PvEi3J5hmelGQ46cBfZK2nAkJJzFVJXQDLEOqAI/eXSJMTrfBLQyy2SFLSw2GwtSa4SvMlVKkgHIVj63Yuiky65+eS4JJpSU0RQOOrUoJwoKqAJBOauqgzrSd3m0cWRZKmnJ1c26h1RCUJKPwgE4sISojMDIxKbWk27dskM2SpLLSXEijiFIRRsVwAJB2qSajdAFOXvmbIWyg2Y1MNPYuWlw1RgodpUeVWmrri3/o8yqk2Y4pWpx9RT6ghCT/qSYqQ6Pm2Jsy89PyzBQRjoHFGhAPJ5ATXCRrIjo2z1StnyCChYRKstpIWcwUKoQskDMqKq5a6wA5mZ1DYq4pKRvUQNWe3XHqWmUuJCkGqVCoO8HbFRW3bInpxKlH7FqrlCPwIrgNN6iCv92JzcObJZKXCouA41V9FPCcoIT1AZUiqZLQ1vRzKZ7B3w1RiM3o5lM9g74aoxFiDN1+ZS3YteGmGkK7r8yluxa8NMNIA8qit9KdhuuuMrZbU5RKkqwprShCgTT1mLIUIhWlZk/UgoEjA4nUSMlApzp64+fZipY3Z9uhNw2I8Ss0XWm1apdw+z/uPqLmTvRXfcP+Y2rn3wMgXfs+E4TDliw0Ka51oa5Ee6G83pdmD9200j14lH5gfCMmMcLjcm7PT5Mm6p8YQTXuIRcaeP/wBZz4f8w1uzdCdZm2HFMKCULBUapyScjt3GNOZ0jTy6/bYP2EpHxIJhVM3imXM1vuq25rIFRmMhlEJ4Yu1ZMo7mSLU+KT/LOhER7jUs2a4RtCx+NKVfvAGNuN5O0eLap0EEEESQEEEEARbShO8FZM4re0U95RH+6OUbNtR2XdS6wtTbiPRUnIioofgY6/vNaEo2zS0FNBlagmjwBQVawCCCNlc90RM3JsGbrwaJVROf2LoSfcheXugDnq373zc8ECceU7wWLBiABGOmLUBX0Rr3RJrk6YJizZf6u2y04gKUrlYgqqteaTT4Rac59H+zlg8GX2q6sKwoD99Jr74jtrfR1bQlS2p1SUpSVEOMhWSQSc0rGwboAqi8FrKn51x7DhVMLrhrWhVRIFaZ7ItLSdb/AAk0zZzaiJeWCEu0PJLiQCEnfhSE5byYgtzLAZdtCVSiZSscMg4ShxCiEqCiBySNQ3iLGt7RlOqnn3UNpW04+XQQtOLCdhBpmD8Ihko+Nm2eoYyT94tJV1NBJ5I/cPvizbjS5+r8IoUU8or9mpI90QuSu7NNnltLGdTQVGQwjVsoTFm2Y1haQNVEjKKxRMjWvRzKZ7B3w1RiM3o5lM9g74aoxFypm6/MpbsWvDTDSFd1+ZS3YteGmGkAEIL8SvCSEwKVIQVD1p5X8ofx8JuXC0KQrUoFJ9ShQ/AxWauLRfHLhNS9mc+WLZZmX0MpUlJcNAVVpkCdnqpE6lND/wDizPrCEfIqJ+URu1pxmUmSmSbGJhRAdcUVqxDIkDJIoaitDE9uhe5S5B1+aViLKlYjQAkAApAplXOgjI18eK3GfVnp97Y2eEcmLpF109bPgjRhJNDE84sjetYQn4AR9JOzLHQQlJl1K/M5j/iNIrG27cdm3S48ompyTWqUjYlI/ox5dsR9LfCqZcS3+sUkDPVr+cT58E/oh0C0csorzszTfodBy7aUgBAASBQAagNgFNlI+wiBaJ7bU6ytlZJLJGGuvAqtB7CD7xE9EamKanFSR5vYwvDklCXdGYIII6HEIIIDAFQfSHl3XGJVDTTjgxrWooQpQThSlIxFIyriNK7jFAONFJooEHcRQ/GOjNLOlhVnqEvKBKpggKUpQqltJ1ZbVmlc8gKa6xV0lpXtKYebbcW07wi0oothpQ5SgmmaeuAIfJ27MM/cvvN/sOLT/CRDpOk60sCkGbdUlSSkhdFVSoUIqoE6jE10nXglJS0Fy6bNk3UISipwFteJQxHNogbRsiLIt2x3PvbOfZ62Joq+DqcvfAGxoRkuEtlgn9Gla/cggfEiOpKRTOhWz7OM089IKmsSGsKkvpRhAcUDkpGs8ikXMIAMMAEZggBXejmUz2DvhqggvRzKZ7B3w1QQAXX5lLdi14aYaQruvzKW7Frw0w0gAjwqPceVQBz7aDKWpxxL6SpKHVY0g0JTiJoDsqCPfG9bN42VMcBJsFhtSgpeJWJSikcmuZoBr9giW6RbElFOBxcwlh5QqQUlQWBkCQnMHZXqhTd/RsiZbDomgpskjkNkGqTQ+mcvdGLLFkUpQj6nrI7WCWOGXLaar3q/g0tHt3TMTBcI5DArnqLh9AddKYvYN8LrWvbNvhTb7xKdSkgBINDqNBUioiVWdf1iT/u7EssJS4UqUtYxGisKlmgJJ20NNUOry3TlmZV95llIdCStKjyqEmpIxVG/ZF1ivHUJdu5ye01n55ofdXE0NENmKSl59QISvClFdoTUkjqqQPYYsYGKZuTeV9U8yl15a0KJThUrk8pJpkMtYi5Ex9mpKLx0vQy/FITjnbn6+x9IIII+szAjBjMeSYA5Q0ou1tqbLoJAdAIrQ4AE0AOzk/OHdiWnYCH2XsM8wtpaV0UUuIqgggGmdKjZD7SRZ9mWm9w0raDDMyOQtLuJDa8GQJJHJUNVcwRTdEGGi2cUfsQzMJrkZeYacJ9QxA/CAN688tL2laTkwmel0NPODNeNK0ICQnNKkgEimoKjRvLo+RKsF9qflJlAIBS259rmaCic69eeULJ640+z97JzCRv4JRHvAIjRlrCmHFhCGXVLJoEhtRPygC8vo6ss/VZhTeLhitKXakFNEhRbKaCoBClVBrmmLfEQXRDchdnSRD+TzysbgGeHKiUVGsgVr1qMTsQAQQQQArvRzKZ7B3w1QQXo5lM9g74aoIALr8yluxa8NMNIV3X5lLdi14aYaQARgxmMEQBWGmKUzl3P20H4KH+6IrY19piVZLTBQE4iqpTUgq3Z069UWJpSQ0ZRJfc4KjicJwlZJoQQAnqr6oqhU1JpGuZc9SW2x8VLPw2Rl58OTzXKB6LU29b/AJljz9afY+D8wpa1LUaqUSoneSak5dce351xdMa1rpqxKJp7zlHz/thoHky+LtHVH3hARuhPbF9nEEJZbl2yMyQ0FHqzXijlHTyPu6Pqn4vrxqot0SGx5nBMMrGZS4k0GZyUK5eqOiERx+9fedXQfWXUgaghXBgeoN0EdLaMr1/2hINOqNXUfZujbwiR6X+YUV7Y0NfB5KauzD39xbUlJRqiXQQCCPpM8I1550pbWpIqUpJA3kAkD3iNiKz07Xp+ryHANmjk0cJ3hpNCs+04U+0wBQU/dSdbJL0rMIrnVTSwN5zpSFNCDuI9hr8435C8MzLn7F95qh1IcWkZbwDnE5s2/UzMNDG6HSigUl9Dbo18knhEHI+io9YMH0BDJW8s0ylPAzLzevJDqxTPaAadcO5PS7ajeqbWr9sJX/EmHLlpsrzdkpNYVXPglNEGtBXgVJphVyFU1VBj4qk7NcBxybjR3tTJGEaiaOoV6KsjnkCDEWTR0LdGcddkpdyYILrjSFrIFBVaQrUNWREN4V3anm3ZVpTNQjAAAdacICSk9aSKH1Q0iSAggggBXejmUz2DvhqggvRzKZ7B3w1QQAXX5lLdi14aYaQruvzKW7Frw0w0gAjBjMJL3W+JOVcd/FTCgb3Fej7tfqEAVXpXt/h5vgUHkS4I6i4QSo+zCE+w74g00ddP6pWPTjpVUqNSRUneSFEn2kmPm4c1f1vjmXGF3bBXOTKWW8irWqlQlANVKO+mWXqiJ3mu29KTTjMyKLSa1HoqSfRWnekj/jWI6O0YXT+qy/Cuijz9CQdaW9aUdRzxHrpujZ0h3ERaLFAAl9sHglnYTrQr8h+BoYuirZzCzJ68qf8AdIsTRDeT6nOBtavspjChe4LrRtXvOH1K6oi7tmraccbeQUrQcKkq1gins90e0N0pTd6tsRZJ1akxmIdozvWJyUAUqrrNEOZ1JFOQv2gZ9YMTERYqeVnKOdNJFriem1rSMSGzwbQ/WUNQG4a1H1iLX0oXlMvLcC0aPzNUp/KgfeOHqANPbFINt1phNBQhsn8Lf6R49as6RVsskRmcsogVz1kA/rKHpHrSN8N9HF1picm8EvQJQCXVqqWwg1FFU14jkB6zsMNZGxVzjrbEujlujCiupuXTTE4rdXf/AMx0BdC6TNnyyWWB1rWfSWvao/IDYBErqQygbRs9bDq23UlJBooK3+iCd4IIQo7RgVGtnr2p37vRqrfT7tfVhVF5aQrkicaLjIH1hA5NdSxTNB9YqAeum6KQWgpO0FP6/VyeV4a/UlUUaLJlgaKLz8E79WWaNunkYjmlxORQevUk7+Sdpi4gY5dacwmoJSAQQdqSk0So9aDyFdVDF93GvUJyWqs0da5LoOwj8XqIFa+uLJkNEogjWTPoKkpxpqsVSKiqhStRvFNsbMWKiu9HMpnsHfDVBBejmUz2DvhqggDF1+ZS3YteGmPYvJK50mWOTr+1RkevlZR87torIywOosNe4tpiLW7oVs6YqUtlhR2tZCv7J/lSAJLaV75RhvhXZloI1VCwqpGxISSVHMZCKRv7pRZn3kobxIZbrhxCmJR1qI/DlkAcxnqrGza30fplBP1V5txJ2K5B6qjUfeYj1o6FLRaBWWcaAK/ZqC16tiQSTnuBMCTXbWFasxT/AGk/zibaN7o/W5ouuJqyyQTXUpzWlHWBkT1UG2E2iq4Di52k7LrS0G1khaXUVUaBOugPpV9kX7ZFjtyzQaZThQK5azUmpJO01itE2biRGTGYiN9b7uSSktsSb00taSqqMm05kAKUATWo1AaosVEWmS7bZlHJwEIdaABP64KgEpP5gSKH1j1c9PWmomnXvy93/cWbe62LatNrgVySmmsQVhQ2upIrhxKUTUCu4Dqj63A0HrdUHLRSptsGobBIcX1HalFaZ5HLKmuIoEe0R2u7LWk2eUUvfZLQkFS1JOpQSkZBCqKqaZVjp3ZC2y7sy0sVGXZbaKgAooQASE5AE6z/AEYZxIOcNLNrTLtouBSVtJSktNtrGEqaBqXEE8lYUc8jWmRiGS1u8lZdBVjUnFhy5CRkgbEiv9ZR11NyCHBRxCFihFFJChRQoRmNRGR3xSl/tCDvDF6ywFIcrjaUvCpJOsoUo8pJ3E1HWNUUCbaL5KWalw4hQW7MBJU5kAqqahpGeSW/RoaGoJ1xPRFAXZYt6zUJSiQS6hGoKQhSh1hTagqtCYua6tsOzMuHJiWXKuVILa9eVMxtwnZWJA5IitNJdxMeKalkjFrdRvyoV0608lQ3Z6xFmRgiIYOXEjL4gq/dGLq/Rr9hj72NfAyjiizyjwZSpKq4SjUEOEZhaTyQdvJrFq330WNOMzLssCHlDEhFaN4h6YATmMaQRStMhlFWXa0QzU6sY0Klm6V4VTSkpOrIJWQtRIOsgDIxFE2SGyNNSGeVNSyy4kfZpQUhAxDXUnXhJGo4RkNaiZRdy/dqWmaysq1Lsf4rhUv1UyGLrAHtEbV39BUgwpK3ccyoZ/aEBFf2U6/aTFiMshICUgAAUAAoABsAGoRYgW3lr9RmK6+AcrTV92qMxm9HMpnsHfDVBAC27d5JVMpLpVMsAhlsEF1AIIbTUHla4ZcaJTpLHfN+aMQQAcZ5TpTHfN+aDjPKdJY75vzQQQAcZ5TpTHfN+aM8aJTpTHfN+aCCADjRKdKY75vzRjjPKdKY75vzQQQBnjRKdKY75vzRgXnlOky/fN+aCCAM8aJTpTHfN+aDjRKdKY75vzQQQAcaJTpLHfN+aMcZ5TpTHfN+aCCADjPKdJY75vzQcZ5TpLHfN+aCCAM8aJTpTHfN+aDjRKdKY75vzQQQBg3nlOlMd835oOM8p0pjvm/NBBAGeNEp0pjvm/NBxolOlMd835oIIAW3lvLKqlJgJmWCSy4AA6gkktqoAMWZgggg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hagaseestar.files.wordpress.com/2011/02/separacion-iglesiaest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43" y="476672"/>
            <a:ext cx="2190750" cy="21907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7975" y="2852936"/>
            <a:ext cx="8594951" cy="1815882"/>
          </a:xfrm>
          <a:prstGeom prst="rect">
            <a:avLst/>
          </a:prstGeom>
          <a:blipFill>
            <a:blip r:embed="rId3"/>
            <a:tile tx="0" ty="0" sx="100000" sy="100000" flip="none" algn="tl"/>
          </a:blipFill>
        </p:spPr>
        <p:txBody>
          <a:bodyPr wrap="square">
            <a:spAutoFit/>
          </a:bodyPr>
          <a:lstStyle/>
          <a:p>
            <a:pPr algn="ctr"/>
            <a:r>
              <a:rPr lang="es-CO" sz="2800" dirty="0"/>
              <a:t>La iglesia debe estar casada con su Señor; pero cuando busca el apoyo del Estado, abandona a su legítimo marido, y mediante su nueva relación, comete fornicación </a:t>
            </a:r>
            <a:r>
              <a:rPr lang="es-CO" sz="2800" dirty="0" smtClean="0"/>
              <a:t>espiritual </a:t>
            </a:r>
            <a:r>
              <a:rPr lang="es-CO" sz="2800" dirty="0" smtClean="0">
                <a:solidFill>
                  <a:srgbClr val="FF0000"/>
                </a:solidFill>
              </a:rPr>
              <a:t>(Lea Eze.16:15).</a:t>
            </a:r>
            <a:endParaRPr lang="es-CO" sz="2800" dirty="0">
              <a:solidFill>
                <a:srgbClr val="FF0000"/>
              </a:solidFill>
            </a:endParaRPr>
          </a:p>
        </p:txBody>
      </p:sp>
      <p:sp>
        <p:nvSpPr>
          <p:cNvPr id="5" name="AutoShape 10" descr="data:image/jpeg;base64,/9j/4AAQSkZJRgABAQAAAQABAAD/2wCEAAkGBhQSEBUUEhQUFRQVFRUXFxQVFBQVFhgXFxQYFRUUFBUXHCYeGBkkHRQVHy8gJCcpLCwsFR4xNTAqNSYrLCkBCQoKBQUFDQUFDSkYEhgpKSkpKSkpKSkpKSkpKSkpKSkpKSkpKSkpKSkpKSkpKSkpKSkpKSkpKSkpKSkpKSkpKf/AABEIAI8AtQMBIgACEQEDEQH/xAAcAAABBQEBAQAAAAAAAAAAAAAEAgMFBgcBAAj/xABAEAACAQIDBQUECAYBAwUAAAABAgADEQQSIQUxQVFhBhMicYEykcHRB0JSYoKhseEUI3KSovDxU2OyJUNko8L/xAAUAQEAAAAAAAAAAAAAAAAAAAAA/8QAFBEBAAAAAAAAAAAAAAAAAAAAAP/aAAwDAQACEQMRAD8AzNDSHD/KOo9PdkBHXMYKKw+0B/vlHFqX3fGAeuO+7wtu0jlPEneqe5BAqbk8fyPzjoRjpf8AL94EnTxdQ/VI93zjhrvxI/vUfGRSYLXVW9VX4winhbcD/h8FMA4Vyd7Ur9ao+AijVB0NSl6Fj8Iz/Dcs/wDf+wijSPJz0DVPnAJp92N9QelOo0JpiifrVT/Thz8oKmAJ3Bv/ALb+vij6bLzHWnbrZ2J95gF3of8AyL9KaKd33ozt3aymquIZWp06f8MviKlyKbXY5VO86aRSbCY7kv0y3/IiUTtBixWrd3TyhUvYgBczbidPcIFo2z9JVauf5NEKhfwlrsxyliL8Pr6yIrbdrK4DoNdbWtofrL0kjsbZ3d4bvqotvtpe9hYlRzsNfSRWLqnEVEvdcoIAG6wN0H6iBM4DGLWFxoRvB+HOFHDyq167BtPBre4OoI4yb2F2gFU5Kmj8DbRrcPOAWcPGnoSUZI2UgQ1TDxo4eTL0Y0aECL7ieNOSDUI21OAKEnoTknoAVPZlIcKnoqj9TCKeBp/Yqe9IeKccWnABGHp/9N/Vl+UcSko/9v8Az+Sw3u54JAZVh/0x/c3yixU5U0/y+cdtCcLsurVt3VJ3vexVbjQ2Oo0HrAD79vsp/l84oV35J/afnJPEdnsRTGZ6FQDeTYGw62JtAlW8Bpa9T7v9vznS781/sX5R5Fi8sCG27i6iUGIYAt4RZVHtaE7uV5TNnbMfvkUj2iB/zLv2ko5qSj/uL8ZcMFsOm9DOigvkIBAGh3G0Cv5UrGmlwKVIEZuDEnxX6aW9JG7eq3Jsqoi6ZwcoYDkN+6LQMlXIVK07WbJq2p3glTlJ5Sx9gsCGxTllLZEJRSM6qSbZvF9Y2tc7he0DM61QMGAGYKOBsAb8YVs3YlVq1NUXxNY3BPLVgOlpt9bs5hMUxNbCqHK2JAy5hffdd+7jqJ3ZnZahhWL0s5bcM7XyrvyqPnrAr2zewleq5QuikU82YgkE3sFIG6/PzlRxWPWliKmHqkJVpuUYEgqSPssNJta45cJga+LqcEZ/MKLIvqf/ACE+WcbiGqOzubu7MzHmzG5PvMDRQJwpM7w+Nq09Udl6Am3u3Se2d2w+rXX8aj9V+UCfqCDO0fFVXXMpBB3EHSC1YHc05Gc09AkwscSIJihAWTPXnAJx90CU7O7G/iq+UkimlmcjfYmyoOp/QGbDsjZopoAihVAAVRoLDpx9ZT+xGxjRpgtf+ZldunhsF8tSb9ZcsXtsUkvkZuijQeZ5QDqtAFbNb1mb9rOyCrnrUGHM0raHmyHn0lkr7RqVhqwVfsL8Tx/KNYindDfXSBlitFEx/alLLVNhYEAj4wa8ALbWJy0+p3TnZDtYMOSldiKR1BsWKm+ug1tBe0fsrK+IGx4avhcaDb+YPZLqGUgndf8AflJzYezqOEUqgN2tmdtWPIdAJnnZzb9FMEpdgtWgSFANnZScyqBfxDxEa7pdcLtAVkzI9wRcg7/MdIE4hGbMCLcRrr1EZbxuqDibe+RAzgXJt5co52V21Tq48U1a7IjseOug/LMYEZ9Pm2+6wlDCobd62Zh/26Vso8sxU/hmD3uZf/p12r3u1mQHw0KVOn+Jh3jevjUekz+olgP913wHu7jFQQpDdQYxWEBez9qvQa6nQ71O4/I9ZbsBj0rpmTePaU7x+3WUdovCYtqTh0NiPcRyPSBdmpTsVs7FrXph18iOR4icgFq144rxCJHFXoICs0kNlbBq4okUl8KglnNwigC+p59IvYGwWxNS26mpGdhp+EdT+U1/YuzFo0+7RQEtYj8tYEVTrHINCthYryIFiNPKDfxjFdDfW3mTzk/j8B4Cy+0o1X7QA3252kPTojfplO4W004nlARTp23cB/usdxDAIS2gtr+06lRb6i0C2gwDpZywv7HC/AnoN9ukCi9oKpNbKVKhFAW4scp1Bt6wBZP9tsbRqVVyNeqgK1BZhpvW9+Ou7rIBYCatFW3i8r219mZDmX2T+Usdp0oDodYFJEJwePekwKMVsQbA2v0NuEf2ls1lYm3hvv4QGBYsf20rPcUyUUjdckg8SI12L2+cJtCjWys4LFHVQWYq4NyoGpYEA+khAJzFs1IByWp2ZTmGjAX1K9d8AXthtJcRtPE1UN1qV6hW4IOW9luDqDYboEyXNt3M/KDUBdyfPf5w6kIDqUgNw9Zx0Bio3WqhRf3dTygB4jDW3e6Cw6mp3tvPDlB8VSsbjdARh8Y6XyMVvvsbbv8AmejFp2BqtoRg8I1R1Rd7Gw6cyfLfGgZbexGzL3rHmUXyABdveVHvgWzYex1o0lpqN2pPM8SZZ6baa7oFg6W7SHrTtA8Ry3/qJGY7ZWYFqZsb3KblJ4+R/KSFS66jd+kTVOmYajj5c/MQKfWcjNzW9wbaHkZW9o7VCXbNdvZVQbWLb9BqSdB6zQ9qbOpV1HeoHtxBYXXkcpFx0Mj6mwsMmV6eHpA02zAhBe26995I6wMXwhZy7VLioXbODvDA2II4EWt6Q5Vli7d7DFPFHEJotexYDd3gGrfiGvmDzlfgdilibxQgeZQRYgEcoNiNlU2WwUL1A1hV52AFhNi00N9WI57vdITt4bUweq/rLSJWe3i/yQeo/X94FWq4dabAJUD+BCSBoGamrOt+NmYi/SLpGAUfZ98ew9XS8A16oAJO6MUxfxNv4Dgo+cHrVbtbgup6ngIvU+H1Y/CA4vi8XDh843UF9Ohj1RrWAg7tY+nzgNYc6T0bNW2gnIGrMdLzWOzmy8lCmh3U6SFurMDUYe97fhmV4ajndEG93Rf7mC/GbkyAUmI4tf0vYfkIBFD4R+B7Pa+bzsPdDYDLtbyjAbI33GOnQmEVyNLxtKQKlTugDv4Ht9U6j/8AQ+Mj6OM8FmFiHanzv4rW0HEMCIfXBKEH201HUfuIJgXIqEMVyE51IJBGlvEDzPLjAh+0WyDWoNS+uh8HXiv56eszEdd/Hz4zbdqYcOt1NmtYHqd35zKu1eFCYjOBYVlDlfsve1Rbf1C/rAiIqIvOgwFAxUReevAdlZ7dn+QPMfrLIDKT2/x4Z0pqblAS45E2sD1t+sCu0x4REI9geXCepnwjyiaYu3QQHEFhfje4HM8PdCqK5Rrv4+caVgDc7+E6GzH4QF34wWq++O16loIW09YClIG+eico852BtXY+nnx1H7haofwKSPzyzaHp/wArL90fpMm+jPDZq1V+Sog/G92/JJrrHf5QAtkPob8PjeSYkRsw2Vv6pK0joICmW++AVl7ogj2b/wCiSEaxVPMhHT84CXUMAw5e8SIqUgDa1wN1t/kDw/aFYCvlWzbufAXjbpaqy+RHlAHxGLPd6jW/iO7cfaEhO1Wy1rYaqbeKmO+RrX4XcHkGA99pYqiA3vx0PlI7Ylj3lJ/FlUJZtQaYJtp1DW9IGSgzokt2p7P/AMJXyqb0nuaZvcgcUbqLj0tG8BsJq1LMtwxawDCyleYa97wI6eElR2dqI381brY+wwv0nTsmm6HunK1BcBaotmNr8Nw8oFV7R7dGHpaa1GBCDl949B+szeuxJzMSSTck63PnJTtFhayYl1xJ/mA62N1tvXL920inMDqtpHaZ8MYUX3R6g1uMB5UU8NY6Bb0jQqf7ecxNTS0BitUuY1a84TF0oHgnWdnSZ6BsP0BY6tUxOIV2zUwlNyDqc+bKtjwGXNp5Tcs2p8p86/RD2+w2z2rDFKw7zIRUQBrBM3hZdD9c69JcNu/Tyoa2CoBxxevcX6KiG/qTA0nBt7f9Xwkpg3uomb7C+lLCFD/GVEw9VsjZAKjhg9IOGSwJA1tqeEkcP9KmEtkw64jEvfRadFuPMncIF8YxUruxe1C4ka5VPBQb+ak8SJOYauHW49fOAqrRBBB4xLYZTqRra1xvjs7AAqYSxuRmXjzHXrGaezKQqF1BViLXBJBHUGShiHpA+fOBXNu9k0xAUVMxyEsuU5QbixDm15WhsAUyFdCDawtqQL/ZJsw3aiaNUqgaE68hv90r/ahUtSztlN3ym9jfTdz8oFZXCZVJ0Ol/s3HS/GV3tLilw1Fqp1W4AUe1nO63I/KWJsdULd2ozgXJbRdBvJzW16cZS/pNfvMAtRNVWshYi1spUqDpwuQPWBnPaPaxxVXvGUKcoWwNyQOJPPWRIp6j0jzVBFBL6cRqDAbpizHl8J7Eix6HUGcVyDu14j9bRPfAixBtw5iBxaoHC56xpnJNzPGcIgeiwYiKgdvPTgnoHSs9unp0QLTS2TWr7So0qKh3NPDsqn2Sow6Mb30ta83/AGHSqqADT7sgDMqlQL/h0Myf6LaneYzDV0F2o0moVwdCqZW7muvAjLZCBqCt7WM3JHGdutoEVtjsm1Q99hitLEbyCT3dX+sD2W++PW8jtl9sDTqGniKT06q+2h1P9YA9pT9oXHlL1TXQQbauwaOJTLVW5HsuPC6HmjjVTARh9od8oak6BD9YEMfQcD5x2ltBRoTbqdxlYxHYWtSbPhays3H+IW505PTtf8QPnGXobQTR6COOdOsig+ji8C7JWBGh05wTE7R1yoLn9JTTtfF0t2EZef8APpG/+UAqfSl3JIqYZgRvsyE/+VjA0PDgL7Ru5/L5TGPpy25/6hRpoxDUKNyRpZqrX065VHvknifp5wtH2MPiKjtqSxpqPK9zpMm7R9o3xuKq4p1K969wuYNlUDKq6gbgAIE5gu2J074PUI9pu8JL8rhrgcBuI0kXW2tUcVFzZUq5s1MexY8Au4c9OOshUxak7yPMfvCgORH5wIWomViDOLUI3GSmMwJax3Hn0jS4UDfb3CAG9YNvGvMRs1D5yRaktiAANDIyAvvTEXnJ6B2eBnp6B2enJ6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www.alfayomega.es/alfayome/menu/pasados/revistas/2001/nov2001/num280/mundo/imagenes/fot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9704" y="312738"/>
            <a:ext cx="2412776" cy="228282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t0.gstatic.com/images?q=tbn:ANd9GcRvmPF_74gjrob4xxfstcZs-CYVYhx5AQqsO-dgyyhn7bfrsSW03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2950" y="4692956"/>
            <a:ext cx="1905000"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298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38"/>
                                        </p:tgtEl>
                                        <p:attrNameLst>
                                          <p:attrName>style.visibility</p:attrName>
                                        </p:attrNameLst>
                                      </p:cBhvr>
                                      <p:to>
                                        <p:strVal val="visible"/>
                                      </p:to>
                                    </p:set>
                                    <p:animEffect transition="in" filter="wipe(down)">
                                      <p:cBhvr>
                                        <p:cTn id="7" dur="580">
                                          <p:stCondLst>
                                            <p:cond delay="0"/>
                                          </p:stCondLst>
                                        </p:cTn>
                                        <p:tgtEl>
                                          <p:spTgt spid="1038"/>
                                        </p:tgtEl>
                                      </p:cBhvr>
                                    </p:animEffect>
                                    <p:anim calcmode="lin" valueType="num">
                                      <p:cBhvr>
                                        <p:cTn id="8" dur="1822" tmFilter="0,0; 0.14,0.36; 0.43,0.73; 0.71,0.91; 1.0,1.0">
                                          <p:stCondLst>
                                            <p:cond delay="0"/>
                                          </p:stCondLst>
                                        </p:cTn>
                                        <p:tgtEl>
                                          <p:spTgt spid="103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3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3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3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3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38"/>
                                        </p:tgtEl>
                                      </p:cBhvr>
                                      <p:to x="100000" y="60000"/>
                                    </p:animScale>
                                    <p:animScale>
                                      <p:cBhvr>
                                        <p:cTn id="14" dur="166" decel="50000">
                                          <p:stCondLst>
                                            <p:cond delay="676"/>
                                          </p:stCondLst>
                                        </p:cTn>
                                        <p:tgtEl>
                                          <p:spTgt spid="1038"/>
                                        </p:tgtEl>
                                      </p:cBhvr>
                                      <p:to x="100000" y="100000"/>
                                    </p:animScale>
                                    <p:animScale>
                                      <p:cBhvr>
                                        <p:cTn id="15" dur="26">
                                          <p:stCondLst>
                                            <p:cond delay="1312"/>
                                          </p:stCondLst>
                                        </p:cTn>
                                        <p:tgtEl>
                                          <p:spTgt spid="1038"/>
                                        </p:tgtEl>
                                      </p:cBhvr>
                                      <p:to x="100000" y="80000"/>
                                    </p:animScale>
                                    <p:animScale>
                                      <p:cBhvr>
                                        <p:cTn id="16" dur="166" decel="50000">
                                          <p:stCondLst>
                                            <p:cond delay="1338"/>
                                          </p:stCondLst>
                                        </p:cTn>
                                        <p:tgtEl>
                                          <p:spTgt spid="1038"/>
                                        </p:tgtEl>
                                      </p:cBhvr>
                                      <p:to x="100000" y="100000"/>
                                    </p:animScale>
                                    <p:animScale>
                                      <p:cBhvr>
                                        <p:cTn id="17" dur="26">
                                          <p:stCondLst>
                                            <p:cond delay="1642"/>
                                          </p:stCondLst>
                                        </p:cTn>
                                        <p:tgtEl>
                                          <p:spTgt spid="1038"/>
                                        </p:tgtEl>
                                      </p:cBhvr>
                                      <p:to x="100000" y="90000"/>
                                    </p:animScale>
                                    <p:animScale>
                                      <p:cBhvr>
                                        <p:cTn id="18" dur="166" decel="50000">
                                          <p:stCondLst>
                                            <p:cond delay="1668"/>
                                          </p:stCondLst>
                                        </p:cTn>
                                        <p:tgtEl>
                                          <p:spTgt spid="1038"/>
                                        </p:tgtEl>
                                      </p:cBhvr>
                                      <p:to x="100000" y="100000"/>
                                    </p:animScale>
                                    <p:animScale>
                                      <p:cBhvr>
                                        <p:cTn id="19" dur="26">
                                          <p:stCondLst>
                                            <p:cond delay="1808"/>
                                          </p:stCondLst>
                                        </p:cTn>
                                        <p:tgtEl>
                                          <p:spTgt spid="1038"/>
                                        </p:tgtEl>
                                      </p:cBhvr>
                                      <p:to x="100000" y="95000"/>
                                    </p:animScale>
                                    <p:animScale>
                                      <p:cBhvr>
                                        <p:cTn id="20" dur="166" decel="50000">
                                          <p:stCondLst>
                                            <p:cond delay="1834"/>
                                          </p:stCondLst>
                                        </p:cTn>
                                        <p:tgtEl>
                                          <p:spTgt spid="103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lgerian" pitchFamily="82" charset="0"/>
              </a:rPr>
              <a:t>¿Qué advertencia hace Dios?</a:t>
            </a:r>
            <a:endParaRPr lang="es-CO" dirty="0">
              <a:latin typeface="Algerian" pitchFamily="82" charset="0"/>
            </a:endParaRPr>
          </a:p>
        </p:txBody>
      </p:sp>
      <p:sp>
        <p:nvSpPr>
          <p:cNvPr id="3" name="2 Marcador de contenido"/>
          <p:cNvSpPr>
            <a:spLocks noGrp="1"/>
          </p:cNvSpPr>
          <p:nvPr>
            <p:ph idx="1"/>
          </p:nvPr>
        </p:nvSpPr>
        <p:spPr/>
        <p:txBody>
          <a:bodyPr>
            <a:normAutofit fontScale="85000" lnSpcReduction="10000"/>
          </a:bodyPr>
          <a:lstStyle/>
          <a:p>
            <a:pPr marL="0" indent="0" algn="ctr">
              <a:buNone/>
            </a:pPr>
            <a:r>
              <a:rPr lang="es-CO" b="1" dirty="0" smtClean="0">
                <a:solidFill>
                  <a:srgbClr val="FF0000"/>
                </a:solidFill>
              </a:rPr>
              <a:t>Apoc.14:9-12</a:t>
            </a:r>
            <a:r>
              <a:rPr lang="es-CO" b="1" dirty="0" smtClean="0"/>
              <a:t>. </a:t>
            </a:r>
            <a:r>
              <a:rPr lang="es-CO" dirty="0" smtClean="0"/>
              <a:t>Y </a:t>
            </a:r>
            <a:r>
              <a:rPr lang="es-CO" dirty="0"/>
              <a:t>un tercer ángel los siguió, diciendo a gran voz: "Si alguno adora a la bestia y a su imagen y recibe la marca en su frente o en su mano, </a:t>
            </a:r>
            <a:r>
              <a:rPr lang="es-CO" b="1" baseline="30000" dirty="0"/>
              <a:t>10</a:t>
            </a:r>
            <a:r>
              <a:rPr lang="es-CO" b="1" i="1" u="sng" baseline="30000" dirty="0"/>
              <a:t> </a:t>
            </a:r>
            <a:r>
              <a:rPr lang="es-CO" i="1" u="sng" dirty="0"/>
              <a:t>él también beberá del vino de la ira de Dios, que ha sido vaciado puro en el cáliz de su ira</a:t>
            </a:r>
            <a:r>
              <a:rPr lang="es-CO" i="1" u="sng" dirty="0" smtClean="0"/>
              <a:t>; </a:t>
            </a:r>
            <a:r>
              <a:rPr lang="es-CO" i="1" u="sng" dirty="0"/>
              <a:t>y será atormentado con fuego y </a:t>
            </a:r>
            <a:r>
              <a:rPr lang="es-CO" i="1" u="sng" dirty="0" smtClean="0"/>
              <a:t>azufre</a:t>
            </a:r>
            <a:r>
              <a:rPr lang="es-CO" i="1" u="sng" baseline="30000" dirty="0"/>
              <a:t> </a:t>
            </a:r>
            <a:r>
              <a:rPr lang="es-CO" i="1" u="sng" dirty="0" smtClean="0"/>
              <a:t>delante </a:t>
            </a:r>
            <a:r>
              <a:rPr lang="es-CO" i="1" u="sng" dirty="0"/>
              <a:t>de los santos ángeles y del Cordero</a:t>
            </a:r>
            <a:r>
              <a:rPr lang="es-CO" dirty="0"/>
              <a:t>.  </a:t>
            </a:r>
            <a:r>
              <a:rPr lang="es-CO" b="1" baseline="30000" dirty="0"/>
              <a:t>11 </a:t>
            </a:r>
            <a:r>
              <a:rPr lang="es-CO" dirty="0"/>
              <a:t>El humo de su tormento sube por los siglos de los siglos</a:t>
            </a:r>
            <a:r>
              <a:rPr lang="es-CO" dirty="0" smtClean="0"/>
              <a:t>. </a:t>
            </a:r>
            <a:r>
              <a:rPr lang="es-CO" dirty="0"/>
              <a:t>No tienen reposo de día ni de noche los que adoran a la </a:t>
            </a:r>
            <a:r>
              <a:rPr lang="es-CO" i="1" u="sng" dirty="0"/>
              <a:t>bestia y a su imagen</a:t>
            </a:r>
            <a:r>
              <a:rPr lang="es-CO" dirty="0"/>
              <a:t>, ni nadie que reciba la </a:t>
            </a:r>
            <a:r>
              <a:rPr lang="es-CO" i="1" u="sng" dirty="0"/>
              <a:t>marca de su nombre</a:t>
            </a:r>
            <a:r>
              <a:rPr lang="es-CO" dirty="0"/>
              <a:t>".</a:t>
            </a:r>
            <a:r>
              <a:rPr lang="es-CO" b="1" baseline="30000" dirty="0"/>
              <a:t>12 </a:t>
            </a:r>
            <a:r>
              <a:rPr lang="es-CO" dirty="0"/>
              <a:t>Aquí </a:t>
            </a:r>
            <a:r>
              <a:rPr lang="es-CO" dirty="0" smtClean="0"/>
              <a:t>está </a:t>
            </a:r>
            <a:r>
              <a:rPr lang="es-CO" dirty="0"/>
              <a:t>la </a:t>
            </a:r>
            <a:r>
              <a:rPr lang="es-CO" i="1" u="sng" dirty="0"/>
              <a:t>perseverancia de los santos, los que guardan los mandamientos de </a:t>
            </a:r>
            <a:r>
              <a:rPr lang="es-CO" i="1" u="sng" dirty="0" smtClean="0"/>
              <a:t>Dios y la fe de Jesús</a:t>
            </a:r>
            <a:r>
              <a:rPr lang="es-CO" dirty="0" smtClean="0"/>
              <a:t>»</a:t>
            </a:r>
            <a:endParaRPr lang="es-CO" dirty="0"/>
          </a:p>
          <a:p>
            <a:endParaRPr lang="es-CO" dirty="0"/>
          </a:p>
        </p:txBody>
      </p:sp>
    </p:spTree>
    <p:extLst>
      <p:ext uri="{BB962C8B-B14F-4D97-AF65-F5344CB8AC3E}">
        <p14:creationId xmlns:p14="http://schemas.microsoft.com/office/powerpoint/2010/main" val="283974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a:blipFill>
            <a:blip r:embed="rId2"/>
            <a:tile tx="0" ty="0" sx="100000" sy="100000" flip="none" algn="tl"/>
          </a:blipFill>
        </p:spPr>
        <p:txBody>
          <a:bodyPr>
            <a:normAutofit lnSpcReduction="10000"/>
          </a:bodyPr>
          <a:lstStyle/>
          <a:p>
            <a:pPr marL="0" indent="0" algn="ctr">
              <a:buNone/>
            </a:pPr>
            <a:r>
              <a:rPr lang="es-CO" dirty="0" smtClean="0"/>
              <a:t>Si usted forma parte de la iglesia que guarda los Mandamientos de Dios, </a:t>
            </a:r>
            <a:r>
              <a:rPr lang="es-CO" dirty="0"/>
              <a:t>pero </a:t>
            </a:r>
            <a:r>
              <a:rPr lang="es-CO" dirty="0" smtClean="0"/>
              <a:t>«adora </a:t>
            </a:r>
            <a:r>
              <a:rPr lang="es-CO" dirty="0"/>
              <a:t>a la bestia y a su imagen y recibe la marca en su frente o en su </a:t>
            </a:r>
            <a:r>
              <a:rPr lang="es-CO" dirty="0" smtClean="0"/>
              <a:t>mano»; el</a:t>
            </a:r>
            <a:r>
              <a:rPr lang="es-CO" b="1" dirty="0" smtClean="0"/>
              <a:t> texto dice:</a:t>
            </a:r>
          </a:p>
        </p:txBody>
      </p:sp>
      <p:sp>
        <p:nvSpPr>
          <p:cNvPr id="4" name="3 Rectángulo"/>
          <p:cNvSpPr/>
          <p:nvPr/>
        </p:nvSpPr>
        <p:spPr>
          <a:xfrm>
            <a:off x="179512" y="2636912"/>
            <a:ext cx="6192688" cy="3816429"/>
          </a:xfrm>
          <a:prstGeom prst="rect">
            <a:avLst/>
          </a:prstGeom>
          <a:blipFill>
            <a:blip r:embed="rId3"/>
            <a:tile tx="0" ty="0" sx="100000" sy="100000" flip="none" algn="tl"/>
          </a:blipFill>
        </p:spPr>
        <p:txBody>
          <a:bodyPr wrap="square">
            <a:spAutoFit/>
          </a:bodyPr>
          <a:lstStyle/>
          <a:p>
            <a:pPr algn="ctr"/>
            <a:r>
              <a:rPr lang="es-CO" b="1" dirty="0"/>
              <a:t> </a:t>
            </a:r>
            <a:r>
              <a:rPr lang="es-CO" sz="2800" b="1" dirty="0"/>
              <a:t>«</a:t>
            </a:r>
            <a:r>
              <a:rPr lang="es-CO" sz="2800" i="1" u="sng" dirty="0"/>
              <a:t>él también beberá del vino de la ira de Dios, que ha sido vaciado puro en el cáliz de su ira; y será atormentado con fuego y azufre</a:t>
            </a:r>
            <a:r>
              <a:rPr lang="es-CO" sz="2800" i="1" u="sng" baseline="30000" dirty="0"/>
              <a:t> </a:t>
            </a:r>
            <a:r>
              <a:rPr lang="es-CO" sz="2800" i="1" u="sng" dirty="0"/>
              <a:t>delante de los santos ángeles y del Cordero</a:t>
            </a:r>
            <a:r>
              <a:rPr lang="es-CO" sz="2800" dirty="0"/>
              <a:t>. O sea que también participará de los castigos de </a:t>
            </a:r>
            <a:r>
              <a:rPr lang="es-CO" sz="2800" dirty="0" smtClean="0"/>
              <a:t>Dios con los que no aceptaron a Cristo, y será atormentado con </a:t>
            </a:r>
            <a:r>
              <a:rPr lang="es-CO" sz="2800" dirty="0"/>
              <a:t>mayor severidad </a:t>
            </a:r>
            <a:r>
              <a:rPr lang="es-CO" sz="2800" dirty="0">
                <a:solidFill>
                  <a:srgbClr val="FF0000"/>
                </a:solidFill>
              </a:rPr>
              <a:t>(lea Luc.12:47,48). </a:t>
            </a:r>
          </a:p>
          <a:p>
            <a:endParaRPr lang="es-CO" dirty="0"/>
          </a:p>
        </p:txBody>
      </p:sp>
      <p:pic>
        <p:nvPicPr>
          <p:cNvPr id="2050" name="Picture 2" descr="http://t0.gstatic.com/images?q=tbn:ANd9GcTE-2c4PEdKwx2F7KtjvQyguw77qUuxHtGr44k6sYJmml_tEi54F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2636911"/>
            <a:ext cx="2565074" cy="3816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11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296652"/>
            <a:ext cx="4258816" cy="3528392"/>
          </a:xfrm>
        </p:spPr>
        <p:txBody>
          <a:bodyPr>
            <a:normAutofit fontScale="92500" lnSpcReduction="10000"/>
          </a:bodyPr>
          <a:lstStyle/>
          <a:p>
            <a:pPr marL="0" indent="0" algn="ctr">
              <a:buNone/>
            </a:pPr>
            <a:r>
              <a:rPr lang="es-CO" dirty="0"/>
              <a:t>Recuerde: este es un mensaje de vida eterna o muerte eterna. Este es el último mensaje de misericordia, es el ultimo mensaje del amor de Dios extendido a los seres humanos.</a:t>
            </a:r>
          </a:p>
          <a:p>
            <a:endParaRPr lang="es-CO" dirty="0"/>
          </a:p>
          <a:p>
            <a:pPr marL="0" indent="0">
              <a:buNone/>
            </a:pPr>
            <a:endParaRPr lang="es-CO" dirty="0"/>
          </a:p>
        </p:txBody>
      </p:sp>
      <p:sp>
        <p:nvSpPr>
          <p:cNvPr id="4" name="3 Rectángulo"/>
          <p:cNvSpPr/>
          <p:nvPr/>
        </p:nvSpPr>
        <p:spPr>
          <a:xfrm>
            <a:off x="3131840" y="4328187"/>
            <a:ext cx="5651210" cy="2246769"/>
          </a:xfrm>
          <a:prstGeom prst="rect">
            <a:avLst/>
          </a:prstGeom>
        </p:spPr>
        <p:txBody>
          <a:bodyPr wrap="square">
            <a:spAutoFit/>
          </a:bodyPr>
          <a:lstStyle/>
          <a:p>
            <a:pPr algn="ctr"/>
            <a:r>
              <a:rPr lang="es-CO" sz="2800" dirty="0"/>
              <a:t>Este es un mensaje fuerte, donde el amor de Dios grita, como cuando un padre grita para salvar a su hijo del </a:t>
            </a:r>
            <a:r>
              <a:rPr lang="es-CO" sz="2800" dirty="0" smtClean="0"/>
              <a:t>peligro, los segundos son de vida o muerte.</a:t>
            </a:r>
            <a:endParaRPr lang="es-CO" sz="2800" dirty="0"/>
          </a:p>
        </p:txBody>
      </p:sp>
      <p:pic>
        <p:nvPicPr>
          <p:cNvPr id="3074" name="Picture 2" descr="http://t0.gstatic.com/images?q=tbn:ANd9GcS0tXmLO1cboa3yxM680GdhYq6WApwC1PPDq0L8yzB-y_i_kinkB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5" y="260648"/>
            <a:ext cx="2448273" cy="18002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ScJGTs1OJnCLXrUjaLm0C8ib0UrdfHlFV30kSY5UL0wnmcBVh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3" y="2060848"/>
            <a:ext cx="2448272" cy="223224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t2.gstatic.com/images?q=tbn:ANd9GcTZ8-rDLiSO6LWOVpL1hlghzkWDGFuWCASPSh8xPq0OjxlHnNx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4293096"/>
            <a:ext cx="2466975" cy="2207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873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p:cTn id="15" dur="1000" fill="hold"/>
                                        <p:tgtEl>
                                          <p:spTgt spid="3076"/>
                                        </p:tgtEl>
                                        <p:attrNameLst>
                                          <p:attrName>ppt_w</p:attrName>
                                        </p:attrNameLst>
                                      </p:cBhvr>
                                      <p:tavLst>
                                        <p:tav tm="0">
                                          <p:val>
                                            <p:fltVal val="0"/>
                                          </p:val>
                                        </p:tav>
                                        <p:tav tm="100000">
                                          <p:val>
                                            <p:strVal val="#ppt_w"/>
                                          </p:val>
                                        </p:tav>
                                      </p:tavLst>
                                    </p:anim>
                                    <p:anim calcmode="lin" valueType="num">
                                      <p:cBhvr>
                                        <p:cTn id="16" dur="1000" fill="hold"/>
                                        <p:tgtEl>
                                          <p:spTgt spid="3076"/>
                                        </p:tgtEl>
                                        <p:attrNameLst>
                                          <p:attrName>ppt_h</p:attrName>
                                        </p:attrNameLst>
                                      </p:cBhvr>
                                      <p:tavLst>
                                        <p:tav tm="0">
                                          <p:val>
                                            <p:fltVal val="0"/>
                                          </p:val>
                                        </p:tav>
                                        <p:tav tm="100000">
                                          <p:val>
                                            <p:strVal val="#ppt_h"/>
                                          </p:val>
                                        </p:tav>
                                      </p:tavLst>
                                    </p:anim>
                                    <p:anim calcmode="lin" valueType="num">
                                      <p:cBhvr>
                                        <p:cTn id="17" dur="1000" fill="hold"/>
                                        <p:tgtEl>
                                          <p:spTgt spid="3076"/>
                                        </p:tgtEl>
                                        <p:attrNameLst>
                                          <p:attrName>style.rotation</p:attrName>
                                        </p:attrNameLst>
                                      </p:cBhvr>
                                      <p:tavLst>
                                        <p:tav tm="0">
                                          <p:val>
                                            <p:fltVal val="90"/>
                                          </p:val>
                                        </p:tav>
                                        <p:tav tm="100000">
                                          <p:val>
                                            <p:fltVal val="0"/>
                                          </p:val>
                                        </p:tav>
                                      </p:tavLst>
                                    </p:anim>
                                    <p:animEffect transition="in" filter="fade">
                                      <p:cBhvr>
                                        <p:cTn id="18" dur="1000"/>
                                        <p:tgtEl>
                                          <p:spTgt spid="3076"/>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078"/>
                                        </p:tgtEl>
                                        <p:attrNameLst>
                                          <p:attrName>style.visibility</p:attrName>
                                        </p:attrNameLst>
                                      </p:cBhvr>
                                      <p:to>
                                        <p:strVal val="visible"/>
                                      </p:to>
                                    </p:set>
                                    <p:animEffect transition="in" filter="randombar(horizontal)">
                                      <p:cBhvr>
                                        <p:cTn id="23" dur="500"/>
                                        <p:tgtEl>
                                          <p:spTgt spid="3078"/>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690864" cy="5976664"/>
          </a:xfrm>
          <a:blipFill>
            <a:blip r:embed="rId2"/>
            <a:tile tx="0" ty="0" sx="100000" sy="100000" flip="none" algn="tl"/>
          </a:blipFill>
        </p:spPr>
        <p:txBody>
          <a:bodyPr>
            <a:normAutofit lnSpcReduction="10000"/>
          </a:bodyPr>
          <a:lstStyle/>
          <a:p>
            <a:pPr marL="0" indent="0" algn="ctr">
              <a:buNone/>
            </a:pPr>
            <a:r>
              <a:rPr lang="es-CO" dirty="0" smtClean="0"/>
              <a:t>Por eso Jesús les dice a sus discípulos:  «</a:t>
            </a:r>
            <a:r>
              <a:rPr lang="es-CO" i="1" dirty="0" smtClean="0">
                <a:solidFill>
                  <a:srgbClr val="0070C0"/>
                </a:solidFill>
              </a:rPr>
              <a:t>Por </a:t>
            </a:r>
            <a:r>
              <a:rPr lang="es-CO" i="1" dirty="0">
                <a:solidFill>
                  <a:srgbClr val="0070C0"/>
                </a:solidFill>
              </a:rPr>
              <a:t>tanto id, </a:t>
            </a:r>
            <a:r>
              <a:rPr lang="es-CO" i="1" dirty="0" smtClean="0">
                <a:solidFill>
                  <a:srgbClr val="0070C0"/>
                </a:solidFill>
              </a:rPr>
              <a:t>enseñad </a:t>
            </a:r>
            <a:r>
              <a:rPr lang="es-CO" i="1" dirty="0">
                <a:solidFill>
                  <a:srgbClr val="0070C0"/>
                </a:solidFill>
              </a:rPr>
              <a:t>a todas las naciones, bautizándoles en el nombre del Padre, y del Hijo, y del Espíritu </a:t>
            </a:r>
            <a:r>
              <a:rPr lang="es-CO" i="1" dirty="0" smtClean="0">
                <a:solidFill>
                  <a:srgbClr val="0070C0"/>
                </a:solidFill>
              </a:rPr>
              <a:t>Santo. </a:t>
            </a:r>
            <a:r>
              <a:rPr lang="es-CO" b="1" i="1" baseline="30000" dirty="0" smtClean="0">
                <a:solidFill>
                  <a:srgbClr val="0070C0"/>
                </a:solidFill>
              </a:rPr>
              <a:t>20 </a:t>
            </a:r>
            <a:r>
              <a:rPr lang="es-CO" i="1" dirty="0">
                <a:solidFill>
                  <a:srgbClr val="0070C0"/>
                </a:solidFill>
              </a:rPr>
              <a:t>Enseñándoles que guarden todas las cosas que os he mandado; y, he aquí, yo estoy con vosotros todos los </a:t>
            </a:r>
            <a:r>
              <a:rPr lang="es-CO" i="1" dirty="0" smtClean="0">
                <a:solidFill>
                  <a:srgbClr val="0070C0"/>
                </a:solidFill>
              </a:rPr>
              <a:t>días, </a:t>
            </a:r>
            <a:r>
              <a:rPr lang="es-CO" i="1" dirty="0">
                <a:solidFill>
                  <a:srgbClr val="0070C0"/>
                </a:solidFill>
              </a:rPr>
              <a:t>hasta el fin del </a:t>
            </a:r>
            <a:r>
              <a:rPr lang="es-CO" i="1" dirty="0" smtClean="0">
                <a:solidFill>
                  <a:srgbClr val="0070C0"/>
                </a:solidFill>
              </a:rPr>
              <a:t>siglo</a:t>
            </a:r>
            <a:r>
              <a:rPr lang="es-CO" dirty="0" smtClean="0"/>
              <a:t>». </a:t>
            </a:r>
            <a:r>
              <a:rPr lang="es-CO" dirty="0"/>
              <a:t>Amén</a:t>
            </a:r>
            <a:r>
              <a:rPr lang="es-CO" dirty="0" smtClean="0"/>
              <a:t> </a:t>
            </a:r>
          </a:p>
          <a:p>
            <a:pPr marL="0" indent="0" algn="ctr">
              <a:buNone/>
            </a:pPr>
            <a:r>
              <a:rPr lang="es-CO" dirty="0" smtClean="0">
                <a:solidFill>
                  <a:srgbClr val="FF0000"/>
                </a:solidFill>
              </a:rPr>
              <a:t>Mateo </a:t>
            </a:r>
            <a:r>
              <a:rPr lang="es-CO" dirty="0">
                <a:solidFill>
                  <a:srgbClr val="FF0000"/>
                </a:solidFill>
              </a:rPr>
              <a:t>28:19-20</a:t>
            </a:r>
            <a:r>
              <a:rPr lang="es-CO" b="1" baseline="30000" dirty="0">
                <a:solidFill>
                  <a:srgbClr val="FF0000"/>
                </a:solidFill>
              </a:rPr>
              <a:t> </a:t>
            </a:r>
            <a:endParaRPr lang="es-CO" dirty="0">
              <a:solidFill>
                <a:srgbClr val="FF0000"/>
              </a:solidFill>
            </a:endParaRPr>
          </a:p>
        </p:txBody>
      </p:sp>
      <p:pic>
        <p:nvPicPr>
          <p:cNvPr id="4" name="Picture 2" descr="http://t3.gstatic.com/images?q=tbn:ANd9GcQNe6bVEKQmT3t7p3gxF0VQU6UkUB2KYb5sHkbCBs3zW79hIM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764704"/>
            <a:ext cx="3384376"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665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rPr>
              <a:t>¿A quién representan aquí los ángeles?</a:t>
            </a:r>
            <a:endParaRPr lang="es-CO" i="1" dirty="0">
              <a:solidFill>
                <a:srgbClr val="FF0000"/>
              </a:solidFill>
            </a:endParaRPr>
          </a:p>
        </p:txBody>
      </p:sp>
      <p:sp>
        <p:nvSpPr>
          <p:cNvPr id="3" name="2 Marcador de contenido"/>
          <p:cNvSpPr>
            <a:spLocks noGrp="1"/>
          </p:cNvSpPr>
          <p:nvPr>
            <p:ph idx="1"/>
          </p:nvPr>
        </p:nvSpPr>
        <p:spPr>
          <a:xfrm>
            <a:off x="457200" y="1600200"/>
            <a:ext cx="4690864" cy="5069160"/>
          </a:xfrm>
        </p:spPr>
        <p:txBody>
          <a:bodyPr>
            <a:normAutofit/>
          </a:bodyPr>
          <a:lstStyle/>
          <a:p>
            <a:pPr marL="0" indent="0" algn="ctr">
              <a:buNone/>
            </a:pPr>
            <a:r>
              <a:rPr lang="es-CO" dirty="0" smtClean="0"/>
              <a:t>Los ángeles aquí representan a seres humanos, predicando con poder, bajo la unción del Espíritu Santo, predicando el ultimo llamado de Dios al arrepentimiento, como cuando se inició la iglesia primitiva en el día de Pentecostés.</a:t>
            </a:r>
            <a:endParaRPr lang="es-CO" dirty="0"/>
          </a:p>
        </p:txBody>
      </p:sp>
      <p:sp>
        <p:nvSpPr>
          <p:cNvPr id="4" name="AutoShape 2" descr="data:image/jpeg;base64,/9j/4AAQSkZJRgABAQAAAQABAAD/2wCEAAkGBhQSEBUUEhQWFRUWGBcVFhgVFxcUFxQVFRcVFRcXFRcYHCYeFxojGhQWHy8gIycpLCwsFx4xNTAqNSYrLCkBCQoKDgwOGg8PGiokHCQsKSkqLCwsKSkpLCksKSwpKSwsKSwpLCwpKSwpKSwpLCwsLCksLCwpKSwsLCksLCwsKf/AABEIAM8A8wMBIgACEQEDEQH/xAAcAAACAgMBAQAAAAAAAAAAAAAEBQMGAAIHAQj/xABJEAABAwIEAwQECgcGBgMBAAABAgMRAAQFEiExBkFREyJhcQcygaEUNVSRk7GzwdHSFiNCUmJ0gyQlM3Lh8BVTgpKy8URFY0P/xAAaAQACAwEBAAAAAAAAAAAAAAACAwABBAUG/8QAKhEAAgIBAwIGAgIDAAAAAAAAAAECEQMEEiExQRMUIlFhkTKhBYEjQ7H/2gAMAwEAAhEDEQA/AKHxlxheoxG7Qi7uEpTcPJSlLzgCUhxQAAB0AFKBxvf/AC25+mc/NWcc/Gd7/MvfaKpKkUSKHn6a3/y25+mc/NWw40v/AJbc/TOfmoTAEJN0yFhJT2iMwVGXLmEzOldKu+GLB1SVKCEnQENuJbSqCf2UxOkzEEx4Gl5M0cbpjMeJ5FaZQhxnf/LLn6Zz81Z+ml98sufpnPzV0leEWCpHZW8QU90oBExMQd4AIO4661F/wGw7HssjJAkZgsFczJ/WetvpvS1q8fs/oN6SXuvs55+md98sufpnPzVsOM775Zc/TOfmq5DgmxCQSVQRIUp4JzAgGdRBgEajQaTNEv8AC9gsJkITlAHddCZE/tx6x3OY6mPCKLzeO6p/RXlZ1dr7KMOMr75Zc/TOfmr1PGN98sufpnPzVb7HhPD1ISoKKgrXV0JVBPMeGo9lEs8JWKVBUAxqAp0KBO0FP7Q5x92lR6vGuz+gVpsj5tfZS08YX3yy5+mc/GtxxbffLLn6Zz8auyMCsg4shLUrSruFaSACd0Aep0020iINeDguyAzQqNQCXdyIjYxrrt0NV5vGut/RPKZOzX2UxPFl98ruPpnPxqZPFd78ruPpnPxqz2vDFioETqFKRJeAPdJkgDSAMvLmPGmlvgtmhIAaaMHNK1BZk5pmTqIjTYb1JavGuz+i4aWb7r7KQnim9+V3H0zn5q2HFF78ruPpnPxq1jhmzKjB6d0ODuzmgzznQR+Io0cNWrhQkIQI0GVcE6a5iJzGRuds2tC9ZjXuHHSTfdfZSP0nvfldx9M5+NRr4pvfldx9M5+NXT9HLTMoRqDqC4RBIBCQNCefjoa8HDVoDOUGOSnZB6SARM+/l435vH8l+Vn7r7KSriu9+V3H0zn41oOLb35XcfTOfjV0c4Vsp08dA9HMwCCdJiY8RtBoS+wS0btHi1kWrKrKtSgpWkxl/dg6aamNaKOqxvhJ/QqWmmubX2VZXF178ruPpnPxrQcXXvyy5+mc/NQK0aVEoVspGOw5zjG++WXP0zn41oeMr75Zc/TOfjS1aK8LdSi7Dzxlf/LLn6Zz81aq4yv/AJZc/TOfmoAIrRaaqgkxh+ml98sufpnPzVh40v8A5Zc/TOfmpWW60UmqouxseNb/AOW3P0zn5q1/TW/+W3P0zn5qURXhFC0EmfSvoxxJ13Crdbji1rPaSpaipRh5wCSdToAPZWVD6Jh/c9t/V+2drygCs4Rxx8Z3n8y99oqlAFOeNx/ed5/MvfaKpQKJIFsytkor0CthRpAmAVsUivAK3CaKkC2SqdKgApRITokEkhI6AHatQgViU1IBV0DZulsV6EVsitwKso8QiiEnTLJyzOWdJ6xtNRJFSoRVUQlQiiG2xWjYoltFU0MgEMMAxVz4DwtKroKXsgFQ89h9dVmzb1FXrgxsZyTtGtY86uLijo4aXJWuIcLyXLgA7uZUeU0guGa6bxmw33SmJ70+JJ0rn12iixKkkXk55B8BwRD7pQ4opAQtfdAzKyakDNoNJPspziXo9hCVW6iTmgh5TSZkSCkjSeRHjQHD9023cFTiso7NaQYJAKxl1gExBNWpHEFurs0B5sQoZe64BJgEklEa9DpSM+bJjn6VaoDFjxTj63TsrOF+j9xSz8IKUoSklQbdbK52CeYGp3M1Mn0Zjt3Qt2GUkBBSW1OKkgd4EgJCZ166U/vrttoHtVpbzlYRKVEkZgqTlB0A0BqJfEtpCv1qMylZgrI5AAIOU9zTUUlazPJWo/ob5bTx4ciqX/o2cH+C629qoKkhqCNoznvAidfA1thXo8nN8KUpPeCUBooVnJSF5s6u7lhSfEk8qtCuKrY7Pp9dTglDmygQQru76/61CeKbVSS3nAygDOpK8qiEhIKYGYEZdiADJq/NZ2q2/oHwNOpJ7uCq4n6NrhLhDOVxGhSVLQhYSQDLiCe7EwfKtLX0ZvGe1caa3CO8HM64nKSkwgbCT1G9W5XE9sf/AJCYKSkZkOSJCRJhET3d5PKvRxbaJIIfRortAAh3bKEkRkHe0kVPNZum39F+X0/Xcc2xnhO4tkBbqQEk5SUrSvKr91WUmD+BpItPSuhcW8SMLtS00sOKXkmEqSEpQoqlWYDvHbSeetUEit2CcpxuSpmHNGEZVB2gdaetaVK6Kjini0fRfoo+J7b+r9s7WVnoo+J7b+r9s7WUsM4Zxt8Z3n8y99oqk1OuNvjO8/mHvtFUmiiiCz1NSBNeIFSUYLZiRUgTXqRUqEVYtmqE1Ohqt22KIQzVkB0tVL2VEJYqQMVVhbQVDdSpRUwZqQM1YLRqhFToTXjSIqZKatotSDLRyKc2GKFGxIqvoNToWaU8dmuGahzfYipe5mk9wuvVumh1mqWOip5rIFpoZSaKVURTTqM0pWDEEnWaxTdEFuvUtULLjyDBipE2RIJAJCd/CTFHs29W7hDh3tmbgH9pEJ85kH3CsuXL4cbNmLEpPk50WqGWzFP7nD8pPUUtuGqanYqUGuoodbodaKYOt0M4ijEtAikVCpNFLFQrTUKPoX0UD+57b+r9s7WV76Kvii2/q/bO1lANOF8bfGd5/MPfaKpQkU341+M7z+Ye+0VStNGgGeipWxWgTUqKJC2SJFTtiokiimk1YJO0iimma8YRR9u1NDIdCNkaGD0pniOE9khA/aUMyvCdhTrhHC0uvpSoab/Nr91NOMsO/XAjYAj31z5Z34qgdLHgWx+5z/sa9CKPdZqEN10YOznZo7QYprKlUmvEorRRhczUTyBJ6AEn5hVotOH2kpCn1KTmHqyO7pzMe6tuEL1KELCP8QzJ2hI6c96tQubNlANyUqX6xBlxXnlE6edYsmTmkdbBgSjuasqVxw2FNqWwrPGoAOcx4mqwpVdJv3LNSEvMOBlS5yKHcBUOSh5mqFi9mpC5XEqAXI2OaZPzz81HgnultYrWY9kVNACq1rfLXiRrWrac1TPUipW07VqE1O2KVNGrHLkNsmZIrqGBYOtpEJiFAEHoOhrmNsrUVdcL4rKGwmToIHsrn5YqXDOrjlUbQh4pwzI4fGZqm3rVXDHsT7RRNVS6VTcaFZHxyJnU0E6mmLwoFynoxMDXUKqJdFDrTVsE+hPRV8UW39X7Z2sr30VD+6Lb+r9s7WUoacK42+M7z+Ye+0VStFN+NPjO8/mHvtFUpTTF0AkSIqYCo0VIk0SFNkyaKY8aFSKJZTrVgpjK3FNrJNKmOVNbNyKCS4NWKVMunCNme1SRp19tWLiyxT2ZUDJPP66pOGYuWzKTRGI42t4QTA6DT565ssb33R1Y5F1sS3Lep6UIEaUcoVAtNdLAmzk6rIuaA1itQnpRCk0Vg9qF3DSTsVifIGT9Vb9tKzjb7kkRYAA2sgrGijnEycw5GrCjDbRxa3VOvBaiAQhQGbkABFUfF0NMXDuV3OoqWVJG6FFQI+cKNe4Nf9qtTZWUEkFJkg+U8vOuDL8rPZ46jBRssmI4o1PwQW7jCEOSh1Yzd8yFEg6KSfD2URjeFZLFvvJWptxScydihwZkx0Eg/PSI4aQCkdiSD66HHC5PjmVCvaKa9tNu8kwe60Sf4grkOmpp2B1kQjXRUtPIr5TWuXWp4rVaK7TiePWQ8AqVNQnStwukzga8WQIaciiBeaULaMqcUEp3PXQADUknkANabs4dbkAdqtSiJCkgZfYDqR4mKyZFGL5Opgc8n4ie5uJpa8qmGMWZZVE5kqGZChspO3sMiCKUvOVaS6oGc3dMgeVQKzRK1UI6qioQ3ZCs1AqpVGo1VREz6E9FfxRbf1ftnKys9FnxRbf1ftnKykGhdDhfGo/vO8/mHvtFUpSKbca/Gd5/MPfaKpZbpJIA50zohciRCSYAEnwqYsKSYUCD0IjSrtgTFpbthbsKlOYgjVUn3iBttRuLXdteMqAYWhTcZVJCSUggkEhO6NOU6mkeZjfwM8u3H5KG2miGtKiKIJHTTTwqVoVuSsxMNZXTBjxpYg03wtxCQpx31ECY2zH9lPtNXJJK2NwqWSahEPt2VESBp1Og99Ea8/cZ+qqPiPEy31lRMAaADYDoOlTWWOqQoHNI2PQjxnesfjc9ODseVxtbVJ3+i3kzWiqHs7wOJkaHmPv8jU9dXFGMkmjy+slPFNwn1REpNOeEbTNcj+FKle7L99LIq18B2/fcV/CE/OZ+6m5ltxtmPTS35l9nK+PbfssTX/ElCvnSAfqpSm4gyDB5eHlV19LmFkXbToHdU3kn+JJUfqNUZDMnUV52fDo9zhjuhZK3dqBkGr1whLtjcur5nKn/AKNf/JVUrEkhLOgiTH3mun8LYeE4alsDUp1/zEZj93zUWH8k/kTq09jivYrhFeZaJW3G9RFNel2dzway9iBSK0KanKamw+0C1jN6o7yvIcvbt7aRNKKbZrxNykoruRjEW7cZXN1pC16SeznupA55j3o8BTrD+MbVlLYTbuJC5yrAkqgwekieQqhYtch25dUvbceSZGnhR9jjCXW0svJR2bY/VAyFDXUA+O+vOvPZZOcmz3GngseNRL3aWzV2t62AGVxHbsHXuOjurgcge7I8655csFClJUIUklJHQgwatFjiqWbu1U3oMxQZ/dUNvnAqT0kYYE3AeT6rwk/50wFe6DWrTSuNHN/kYbZ7kUhyhnE0U7tQqjWqjm7gZQqFdGsWinFhCBKlGBqB7zoKu2B+jdCkFT7yc4/ZQQsJj97XU+FIyZIw6j8cJT6HQvRX8UW39X7Zysp7wjhwbsmkJIgZ4hOUarUdgdN68rPvs17GcixHAmE4jeOXBJBedVoYiVqMDn81IsZYt8vaW6XEKzBJDv7QIJCkmJNMuNMbCLu6CQSVPvCSAQCleXUHYUDiuPJeSwnNqFpUZTlygCIkaETO3WlZZSUuOhWNRa56m7OJryMdmhtcpKT2gnVJPdiOhB9tNsTxl5xTfYKCFoA7RIRIykDdR0Gh2PSq1j6VMAJT3T2ixmBIOUobVl8u97q0t+MH0JhJAOknYwBArOoNq0aPE2vawniBSVXClIEZ9SIiFftae/20VhPDyn/UJMbkAQPaSPm3oHGHHnWe2cMgHKsp1UgKGmY8wYo3h3F0rSloOFrXKMgMkdY6nrWl6mUYLb26gw00JSd9+hpe4U4wYdQU9J5+0aUpxnEYbKBtOvnFWu/tkt5GSpS0mVJdWsDJO6TPrCRt7Zrn+Iqnfmoz89OWo8XHT6hYdP4M5SXtwG4ThqVJlZOo0ih8SsS0JCpHKjWFrTAABTpr4VDiZcOZKhAE0jubJQW0J4cxiFpzbeofI6pPsM/PV3bRrFcwt+6BXXcAY7W2LxkAI3G4VG4+aupo86xxlfY4P8tpJ5njkur4b/5+hlhHDWdPaOSlGwGxPjrsKtWG2qWjlSIH4f8AqoH7tQaSVakhCiOoVKVfdWqLgpSFf5vvil5M0skuSsGmjhhSE3H2GdtaggSpKwR4AyD91cpXZFKiI2rtmKXmRtMiUkwrwBSd/bFUviXDG05Ft6lckJ05RmMnoDWLLHmztaPKox2s51eNl19tkdUj5zr7q7VhzIQlCOaUknwMfXVXwOybddS+lICW8wSnLCi7sM3PQa/NVutEQlZP7pHtO9XjXArUT3SIVcKId7+YpnoJ1ilGKcGONpKkkLSOmivmq52R/Vp8RP4e6trxyEjxKf8AyFdCGpnBdeDhZtFiySbqmcncbipgooaJG69B5D/X6qsPFOCwVOoHdnvAcj18qrN6+EgZtkj30zV51PGtvcX/AB+lljzPf26FXxq3OZeX9hKZ8tj7zQFljOQQUqMiN9B7KZ3mIJlzWVLGXTWBSpqyBUJ2rjuj08Nz6B1veFbrc7A5/HSuoYmwL2xyJ/xEgLb8TGo9okfNXKH3A25IGw8utX3hXH0uJBT3S3GYEjVKuY8jR4ntdoTqoblTKO4I02ocjWuhYlwQbp5TjK0pSe8ueRPNIG870vesbdqWEytwcwNVK5CeQrTk1MYrjlnLhppN88IH4TUWjAaSoqPecJ7yI3QkHSYHLWnN7ZtJdIt1hCl6k+qg9SpRO+secUG1g7iWkBWVeRecJkg9cqXOQn56HeuSpQDqEglYlEgJCRoc2sbE71zM0ZuW6R08M4bdqOy8H2jiLJpK1BShnk683FkcuQMeysrfhF1HwNrs4Ke/GpOmdXM1lEpOgGlZwPi63/tl26EoX2Vy+FIXMELdKgoQRPrCak4Y9H7zg7R0lAEKQkZVTrMEFXd22OtWDGrX4PidyQEupU+pxae8AMxJy5uagCFHlsOVW/4E080MgCQpOZCkjLE6iQnQwTqDO1Myzv0xfIOODS3SXBRePMFdUE9m2pas2ZZQkn9lKZjlokSB0rnxTB1r6MsG0qTsBPTSFDRUdNQaXYtgbaoLjKVwZByAkHxgSaGCcI8lzjvkUTgfCnVn9chSWnUKSklIhzmMwO4iYIiluM4P8DvUNtH10goSRl5kar8INdUw61KhnKSlIAypIj1TuByEae2uc+krEJvmYIytaGN85IKp8hHvqQhud+4/G/UotgN43cpWtfZyCNSFJMJAHXbbWqbdjue3666Lf3wDS/8AKdfNNc8u09zTnFO2Rg+DrazTxxJ7XdonscQ7gBnT7vCo8TxYuE8pjbw0pcyTmGWZmBG9buMkK1n21Npx/Hk47SycHcPG9vG2dkAFbhHJCSJHmdB7a6y3coHwhuIbSlQAGndAyiPdVd9FDIaZdfy9+UI/p6mfafqphiNz2V8ZBKHNespXuPZRdFZWS5Ta7IaHFJsWljdOQHykJP3UW9dSyPGfrNU04vktFtHdOaD/AJVfXpTNnEgbds8yCaKL5FONFsuXEluHPVKdT5AH/flXMzjbxcWkBKmEzCSpHaQNiEzM86tPEd8k2o78DKqYMHRJIjkfVrkYbbCiUOHqAsFM+1JNLycsfplt5L/g3EuQpE50KMAq0W2owIWefnVzvHMjJAIk7+2uM4ReJLqVJgKHrpVqF+IB5101q77RPdnKSYncydzVRdcBZ0nUi3sv5W0noB9VCKvM5SeUz/26/dUdzcZUx4AfXQbS+8kHx9802zEo9WML1sFrsz//AE+rr5zXC+MXHBcrZUYDSsoiRP8AEZ3mu2doVLn2ewdKonpEwlLi+2CdUgBX8SZ0PsmKnDJTRXrOwQ8ylQGVUcuo01qF7DFpExpIGhG52gb024RbSbdwRqlWngDTFm3lSfBQPXbzpEotOjdiy3EqF5gq4UVCCBz5nlVk9GuGqbUt92EpIyDPpzBkTReM3YZQlwpzSuDtsBI0560vc4uQ6CggBMRB+6lzlJKkim4zlbZZ+JsW7JKuycGZwiI0SABHLwHvqm22NAXalqIMDJKeZPrGeZgUtvyS2S2VZEnVSgQBI2qt9soGQTNFp4bfUZNQ3PhHTb3HAtMtkZRykBSjtAk90TzNUzFMaW5+7mjKogzI5a+HWki3idSSfPWibFOZaREydpj31qyS3Lky48Ti7vk+h/RUT/wi2neHPtnKyj/R6mMNYA0Hf+1XWUnxEbHCjj+I4gpGNXQXORdw6nU6f4hyq16Grlgt8W1BsRlUoFPtBmPDnS70jYB+vuHEp9bMQRyWlRJHhPvoGxuVRbrGurZPhp/7rDkdZFL+jXBXia/svmDv988gsBwDoToofOJ9tPhVFwPHczqAo/vAdSIJI9wPz1d2zt461uj0MV2Jcf4oTauNpUhSu0CiSmO6BA1B8/dXHseWXFuFW5WXB7RP4V0/jtAK2uuVXzc/urmWIrHaIEfsq+sDWjSdNj8CUssUCXV7NsBO41pI33k5anJMFPSaDbcymhfJ0s2S2t3SqJbC0/tKE/xCneOtoDSDAzKWYPQJJn7qEw0g3DagY/8AVTYwrO402nXUgAcytZj6qJfic+ePbl46Fj4Yx8sKXpKHBBTt3RoI6EVbHnytlLqCCAROklJ6K6edUNFksLyZSFbRzq64La/Bx31kkjVI2HgrWDQqwXXUrOLiXnByVJEdFCfrmhm7lQaQkchH3fdV1ure2AK1Ib0kiddt4BNc8xnirMo9khKBsMoiPLxoWmg41IN4kxzMyGo10JnlFU50TFEMpK1akncn2a0Q6+hxIDaC35wqR4qgVfyW3GKojs7oJO3tq7cOcQoACSdZn21RWrbXx+utnWygyD5GgoOM01TOyM4mHJmiA5Co/hEeEmPqB+euXYTxKUwlRq94HxMCYyhZAkHSQNvcfuok+zAyQSVodOLIhKdjuoc+sVpe2qXEFJ6R7CIqO8cS6QpI7NfLUhKj0UB9dLm71faAFOQjfSDHn0o7pmer5KpwmS1duMK276T5pkg06WYUD51X72+DeIFxO5USfZKSfqprdY+yVDUgGYgSkHzH1VMjVh4ccpJtAXFJIZYB3KnF/UBVZXZAifDarJxW4FrZCToGwenrEnn5UhaCnbhtpsSVSAPYdTRteixP+yhfi2KPOAIccUpKAAAToIEDz00mllXjiD0eXCSSylTqRlBgalR3gdJqlv26kKKFiFJJBB3BG4pcGmiSVM1baKiAkEk6ADUmrzw5wK4FS+AlQEhEjMkkHLmjx5eGtI+Dlw8SXA2hKcy5VBUE94BI5nT31020ukN24dglTsKVJ1UsgCJ6DlHKqyP08EhW7k6DwXhxbsWUEgkZ5jbVaz99ZW3BzpVZNKJ1Oc7/AP6LrKUocBuXJzXiV9S7u5fbWSG3HG3GiRCsqykHKZB1G+9VrC8WSW0tzDgTBgSARPPnuPKh8UvFt4xdJElty5dSsb7uq7w8R91MWsBAcKghZ5BTac6Fd4nMFBW8aVeXFv6BYHJWN8AtMimiZEhatfA5IHkR9ddFauBkQZ0KQfdVVt8BCm2woqT2ZKhtPeOaFct+lSYm1cG2WyPWV3UrRA/Vq9aQTIMae2mwTS5FODi6KfecaG6eVngBJIQByTOhnmaq+KXINyEpIUBIkdeYozFuGXrcBS21p/dVl0UOkjSarbT0vZuZPvpr6UHgf+VP5CHjleNa3NsCZrMR/wAWfKpXV6CKSztUnui/cGtCUkT1/wBxRLl4WrlLidezUmJ19SB+NDuq2NarTKT461aZnniTdeyLUjiJ0kkqmdZjXed6KRj6yDJkmqvhjspg7j6uVGoVUMDRvjmJLyGVTmGUe3f3VWiuKNxx/VI9tQ4ZYFwg+MCoWpVwT4fmG/P7q8tmTzJHkKsKLBKXmhGhBnxiZppiHCXqqZ2IEjx6iowbKqGe9NEu4W4tJKElUDlRD2GqQqFCrDw3oD4VSLbOcISrWeWlNOHsaUzcIJPdPdPSFaVZsUwNCXVwkDNqOhkk/wCnzVUbyxhRGxFVYSlxR1O3xJJSQuPn++s/Shs/q4K1gQkjXfqelIMLczsoKpIKQk+cQdeulaN4X2GZ0q9UEgdIGk9aJCmV2+tilxSXIUrMqQkyRJJIJ+aohekyM4QnYIMqBHQ0rReqJPNSjvOsk606wyxSlSlOZilKin9WkFS1AxlTO2vOqpyY+OSOONDhjCnLkgpJgAJJI0AGmh56cqd8P8KotXy+p3MoCE6ZQmRE761s0++GxlaQkD1WSTIT1WvYLnXb21GzxEAvI+2WoMSvvIJ5AL2+etCgqpnNyZrlcUPHr9KpCjnPLvQE/wDSK5ZxCgi5UFd7YggQNRNMeJL1SbhRBT3dQASIHLaCTz9tAu8UpcAS8yD1IUQqfCQaT4ai+C1klPloVPgBOhJ8D1py3xmYAWmY6GI5HSKT35bn9UoqSZ0VuPdQFTbfUapdz6i9Hd92mGW6wmJC+n/MWKyl3olH9zW3k79s7WVe1Ev5Kdxvw1mdeXbx2wuHFhWgOqiVAqnaTSq6xtaEpUpIbd/w1FER2iNw4B3VSCDI11pyrFFC6vN1ZLl4R4dooZT4VXsetyR2rapt1lRWDr2bg1Vm118PAVki3bTY9tx5iidvjZ+ZDjKB+6QpXtGmnlNLsV4nuEqDibgqIOwTlA8hJ086ne4fyFIWiMyQpJjuqSUyCD929L73DE9mCBCpE786cnJkeWnyX3g/i/4RbKRcQCSQCdpgaVROKMLRnU8gBJC4IAgH2VPgncaP+b8KWcSYvmhtJ0klXnyFaG/TQqPE9wsxPUpPUVjC5THQ1pcrkJ8q8YGlKZ2Yu8loku0wI61jK+Vb3iZAodF2OYoUE5KM+QlhzKsH2GjyuASdhrSdt2anntEZCoJMzKtAR0mrMueKl6ogT7hdd0E8gPCrBgCQXYTs2mJ6qJ3HvpEEhAIBk7Ej6h+NWzhO0hlZ6z7taIxdg67R3mldO0HumrNhzstielVp45rfN+6Z90feKeYMf1dRldhfxAkSK1wJW/s99SY7yqLCU6mhXUvsG8RpAZ7T/lkE/wCWQD9c+yud42CHSUnur7yT4Gul3RSptSFbLSUnyIiuZPtuMqUw4MwSdJ5TspJ6EVCJjrgjFFIcLSyChckT+yr/AFimnF9wpbX6oZhqkxz0ifZrVNKy2Mw0ggb8zP4V5h+OraUMpkc0q2PP2GiS4Km1fBYeHuEoQHXzEDMB0G+vjSW4vluEZTkQkkoAMEkmSsnmSdZp3+lxcleQJbbBCUHvZ3FCO94ATp5U0wrg8LZbdclOYlax3YS2mTAA1BOlBKexA1vYkteKLm3WntCXEETlWRJB2IO4250Bj3EfwkkkEdNtBOg030ih+IcQD1ytY0BIgdAABA6ClU02LbXIl447rGDmNKUkJcSlYAABIhUDbvJg0C6uTMR761rJqwkkjK9KjXlNcY4ZetkIW6BC9BBmDEwfGKhDvnol+Jrb+r9s7WVnok+JrXyd+2drKhDnNrdk4tiDGaA48/HgoLWRBoHBnOyulsuJlmcriFSQVTJMf70iu3v8M2XwpavgbJcJK85TClLPekq8TUZwa3UrO5hgzkQVANKHPnmBI8Ypfheqw5NuNLqIeJUhy0KkpmAFJAG0eHl7qp7GCdraqX0JEeWs12KzaSdPgyWkgd3MUkz0ypJgeM1s/hjLae6y2kKOZXd0nrHWjceQT5txXEktABPeJE6HQTtNVV1wqMn/AHNfUlpwTh7yyVWdurUyezjWoTwZh8uBOH25UmcqSkJmOquXnRNFr5Pm1tMt+VYwa+kUcKWI/wDqUjT91og+E56mtuB7FQM4cwjaJCVEjxCTp85oXBm1alKnR833a4SCBzodxkESNDX07fcE4eiB8DtwI5tz8wrWw4Hw9wE/A7dQ6huOtUoMuWqjLqj5gTINSPuaTGtfSKeErAoJTh1utQPq5QkxzidCfDnWx4TsTvhKZH8DWvtz1NjAWoSi0j5xt7YyJ5CasGE4kUSmO7lV85G9d5tOCrJQBVYMIMxlgKMcjI0HlWt7wlYoUf7IwkeKJJqbHYjejhdrff2d1J2AVr4kR9cVYOF7nM346fVXV7Xgyx7JavgbBEToiM3PatbfB7ZCElqxaVrCgkJQQOUBW/lNXsZTkmcuxlG1D4eK665h7Ct8O16END2znomz4atjlm0ZSTOYABUHzGhqtjJuOL4lcQmBvSLF3e1ySO8nSeo5Cu9X2BWgJzW7A80T89bucK2aWi4bRkkRHcHXeKmxlqSRwPGeGyLIOc0nMR4HT3fjVSatsywnqeQmPGvqi6wy3UkJ+AtuoUnvAZQQemVREjxmhmeG7RAIbwtKSreQ0jbqc5MeVGk0hT5dnK+D7VtShkTDbSClRUAe+rKc4JG6hI8IFF8YY12TGVAy5gQNtAeZ6/611+04ZtsmT4M0lEZsoToFc/Old/w/ZuQly3YPIAony51nlhcpWMhPaqPlxRmTUcV9TXfAmHNtpV8At5Jj/D+6oHeDbAK7uFsuJgEKQETPMFKiI980/aLPmCsIr6e/Q2wPq4S1/wBYbQB1nvE+6jx6PMOhX9ht9NR3KlEPliycSlxJWnMkGSDsfA+FWHH+LE3LPZlpoZTKShvIQdOc6jTnXdv0Jw7ME/A7aenZ/fNN0ejTDCBNjb/9gqnEhXPRL8TW3k79s7WVfbDA2GG0tstIQhM5UpEASSowPMk+2sqyGX+H5yFJMKHvHQ0nDqkvZVGERKgdpJjerKraki8NUVlRTJ65t48KKJaCcPtQE5joOQqG9eDioMQJIHOeUUaGVBCRppvQSsLeJkvBIkwENp0GoGqp12qigPDH1tgyNZJIPQmjlMBz9a2dT6w/3sa0bwt4KGZ4LTqCFNpSqI0ylMaz1oixslNpWJ3Oms1baIKWXiFrSv1AISD+8QSBNOLS2CE5lfNvQSMMVmJy6kzJVp0mKZusqMARtGvWoyxXeO5yoiCpI7gG86/dWmG3ammwFDb1hzFTjCXzqX4P8DaAB/3SffWN4W9JzuhaSD+wEKB0jVJiInlU4JwbO2UytsylWpHn0pfaPFQUlevehAOmxHvptbWS0MlMyZJ35edC22GKB0SBrMkzGs6DrUIHtNhtMnelF+S4lakwpfqgDeDE04umVmcpA00JEgHxEiR7eVAjCXt/hBB09VtsDnprOntqIhraX5QkBQlOx6jkZr24sCkEoMoOo8Oelepwl2FBbgXtlISEKB1mYMHwohVooMhG8DXXf21fcoWWSi4lIXqsnSdITr0pwSGk9TQlhhxQRCQAOczp0FEXVs4qcpSkzoVDOAOfdkVT6lii+QVJzI7yirvZeQBkTR7F+ICHNUq0nz61qMIe5XBnwbbg6dI6jrXisIcKCFrClToUjJ3dNwCRMztptU4IR3tmptBgyBqk8xWtmkuBAOq4lR2IBiKPvrVSkBO4gA6xO1a4dZFCpgJEdZJqdiWTvvBpMDekdy2ZQpGonMsjYGKbXNo6od1SUGTJKc+muwkAHzmh/wDg70aXBHX9W3B16RppUVEskRdBf6pz9r1T16e2gsSZcaTIOo0B843FEnCXCEZlAqB1KRkBE6aSaIxO0UuBEjTnGoq+5Ae1Z7RQjcDvnx8qKvrgISUiOepr2wtVJnQDTrPtJqK4snVRlWlH73cC1HyJMD5jVdyhatspdSU+oB624k705ssQzHKoQr6x4UErB340uDtsW2yJ9gGlSN4WsLbUSJEZokAmNYBnSo6ZbG9ZWVlAU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0" name="Picture 4" descr="http://diostesana.files.wordpress.com/2011/12/nueva-imag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700808"/>
            <a:ext cx="3762375" cy="4640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88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heel(1)">
                                      <p:cBhvr>
                                        <p:cTn id="7" dur="2000"/>
                                        <p:tgtEl>
                                          <p:spTgt spid="410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6120680"/>
          </a:xfrm>
        </p:spPr>
        <p:txBody>
          <a:bodyPr>
            <a:normAutofit/>
          </a:bodyPr>
          <a:lstStyle/>
          <a:p>
            <a:pPr marL="0" indent="0" algn="ctr">
              <a:buNone/>
            </a:pPr>
            <a:r>
              <a:rPr lang="es-CO" dirty="0" smtClean="0"/>
              <a:t>El Evangelio es eterno dice el primer ángel, si es eterno, quiere decir que es uno de los atributos de Dios, y Dios es eterno según, no tiene principio ni fin. Por tanto, el Evangelio existe desde antes de que Dios creara este mundo y el hombre mismo.</a:t>
            </a:r>
          </a:p>
          <a:p>
            <a:endParaRPr lang="es-CO" dirty="0"/>
          </a:p>
        </p:txBody>
      </p:sp>
      <p:sp>
        <p:nvSpPr>
          <p:cNvPr id="4" name="AutoShape 2" descr="data:image/jpeg;base64,/9j/4AAQSkZJRgABAQAAAQABAAD/2wCEAAkGBhQSERUUExQUFBUVFRsXGBYYGBcYFxgXGBcZFxcXGBcYHCYfFxwjGxcUHy8gIycpLCwsFR4xNTAqNSYrLCkBCQoKDgwOGg8PGikkHxwpKSkpKSkpKSkpKSkpKSkpKSkpKSkpKSksKSkpLCkpLCksKSksKSkpLCwpLCwsLCwsLP/AABEIAMMBAwMBIgACEQEDEQH/xAAcAAABBQEBAQAAAAAAAAAAAAAFAgMEBgcAAQj/xAA+EAABAgQEAwUHAwQBAwUBAAABAhEAAwQhBRIxQQZRYRMicYGRBzKhscHR8BRC8SNSYuFyFYKyJDNDkqIW/8QAGgEAAgMBAQAAAAAAAAAAAAAAAwQBAgUABv/EACURAAICAgICAgMBAQEAAAAAAAABAgMRIQQSEzEiQRQyUTNhFf/aAAwDAQACEQMRAD8AxIiPUKvEiolgbRFBhyawynsLU5KyA1xGsez/ABYIyhAuNfQxkFFWFBcaj4wd4cxmdLnBUtTEnnpr6Q7CXaPX+iN0Ps+opE4KSDofCI81Xn5QB4R4gK0ATFOTu77mLYiUN7xn2QdcsHVtTiCzMhSF9IkT5IBs0JlvEOTwR1SZCqpQZ4ovEtdlBc7GLxjEshJaMo4jK1KyZVX6H7Rp8RZEblsqeITzMUb2gci58LxZVYGAjva/6hmXggEqYrKRaxIZy+3OHnEvW1gqU+lzGB65RGsH1Sxm6CCNFw4qtdMpKApIJJJIdgVcjsIVuoTWR6q3GilZenxhJEEcXwpUiYZaspPMFxy1iCU84yJxwx1CAl4dVJYC1ztyg1whX08mpCqpHaS9wz/tVs43I9IYxCdJUiWZRUJnf7RwAGKhkYgue68BZIIbeJMugWpOZKVKG7JJ2dnAheG4aqdNRLQCStQA1sCoBy0bxJ/TYTSCRlzzRL7SZlAUQrLlU7FxdG43gcn12WSTMQqOHpyJaZikMFEgB7hg7trpEIUamJZma5sfQxZuJeL11MzMlShlJyjkNIHTawzwEzT3v7jrzHyEXqmm/kXdbxoRhVKCoAsm43feNOw+slyZQdQ0jIitUssbH81h2oxKYWBJ0jZr5EIoy7eNKx5NAxjjEMQi5/OkVT/rKlOX+UV81BeJ+G0JmqGvpaDw5HfSIXGjBbHKmpzNFl4HxESpjzLjb4NpEXGOExJlBZUCTcAEPq2kCMOnhJB5GC43srOKcNGy0WJKmEkDKklgf56QrEJRZkjzimUfEylJCSQEi4v0b5RZ8JxwzAxuPH85QRRMW2OGeSahSkFKhf8A3FZ4loFEMIu1Wlr2gBieKoS7h7fm8XwsEUSfYoqKlCQEqpwoixOdV49j2oqnUSAGJjoB1Rpd3/ABVVapxQjIkEWASGcqO97wrGMCnUpSJ8sy84zAKBBIdrPtEPtDZrFJtz1fWF1tdMmqeYpSjtmJIA5BzYRg2SbZtIRLDnys0WPBQhIWFpmZylOQpbK73zP05QBpk94bc42zAPZpLVLQtEwElIUcwUrUA+WsOVS6/L+Clzzo7gQLJTsOr9Y1aZMbxgTgnCqJKQ9yOVucEqiXy5wG+5TlkDXW4RI8yZe8epnwtFITrEqVQJEAk1jBMa23kgzJWYQGrOHUl1EC35yi0TQExBXPBdiC2vjBKbZR0gVtSMu4pp8je7le7e83eeK5iONJlFIk5lpyglMxlMr9xABtFx44wpcxyn0FucZnidCuWe8ks17/AFjYjLtEXgkpECcu77k6bDfSHaDEpsokylqSWILEixDHTxhqoRlzBYILAgb3v8omYXQLXZI18D9Yl70M+tgCrUpSnUoqItcvaIa0Wf8Ayi5VvCMxKrpcNsw+sBcQwjsy1/CErqPsZrvT1k9PCE/9H+rZ5QJBN9lJTybVQiBV4XMlZe0QpIUC1mJZueuvxianiCcmmVS5nlKPu+KgrnzSIdwTCptZPSl1KYgly4A1LOdwDpyjOs0NR2Wb2ZYcJXaVs9koRLUmWTYGYQFIy9XSd4E45xhMmmaG70wqdV8xCv2Pm0e7QX46xeXKWJFOlSUpGVLl0FBNyUMAVXsrURV6SShM1DrCiQFPdgX90g66QnJ/Y1VV2ZYuBeD0z5maZoACQd35W1eLnjHsykTEKMvuqty2I5J5PADC1rp801N0sLCzF3JPMXg/i3GypdOVlLFm9SB9Yz5dpz0azpUIbMax0f1iASS+uvKEIpgpBUZiAU2AJL6PDFQpzmJuq/pCCdLi4eNaDwsMxbFvKEH1h+RXqQO6ojwLRHKSTHggsZyj6B4T9hKZjE1YGZalAcyT84jmpvaGQN4XLlvD9Vs2tg+kQhT1vWLRgOMlJAJt/PWKRlIMFKKYbRo1Tb9iHIoTWjZDVCZLdPKKTxICAWh/A8YIGXb+YKVdGJiXO8OOHxMmtdZFMkVVNlGcTszXYoZ92eOgmvhRySBHQr1Y/wB4lZ4Yx0Uk4zSgTO6QxLe8kp1Y8+UQMTrO2mrmZcvaLzNyB2sBDZQWA5evnDgkMeuhjJ8Xc1eyRKo5/cyNbNmf4NGncAVk2VZKiQWsW6neKJg1ECQ4033jTeG6YLXLljVRYHl3X+kNqpRg8mbdY3LCNRw6uCwP7mvExYFiYi0NCmWLa84XUzRlaMeWHIcg+sfkdMrkpiJU4ywt+fCBlbOLwwZ7huUNwpQnZyJZxE8qq5RLvDCaksW31iSKUrFg7RDXPazMYZhGKehNyl7YioLi94C4phiF6j5wWmzsvzgZVVZUoPpbS8OQQJyw8g9HBqZpzkaAD0sN+kef9JShmDNBmmriElKXeEFbuecEhHZeU8oYpq1LZFgGEYzgdOumXnS6y5T7waxbQ33iuYrMaa4Jd9GjQMJX2dImdU3OUZE9MoUnRiN4X5M+qC0Q+zGqXgSonqKZMt7nUgc91GNG/wD579Bh6ZSwlF3mKBCiWXmSGBJFlNY7wfTxfNUkhEpIHN1aecB5fDoml5/9Q7ki55O3LTyjKsrbXZmnVdvBl3FlQipq1dkGRmsm+ltzAWpojLmWtf6xtmI8GyezHZpCH3D8ze5irYvwT2iSlxmSlwXF2dr6Rjym+2D0VNacewGw7iDNL7JMsqJDKVmI5bN0iNxpxEmZJlykpZs2a/VJG3SJvDVLUyFlCQSP8XIN7XA6R7xV7Op2U1EkhQ/ekkBQuEhkgOdT6RaNXyyTdytdTOjtyP3iVQTEJmoVNT2iEqBKHKcyQbpcXS+kMrlqSq4KSCLEEEesKnVBWSVEl/Uq5tDiRl4HqutT2xmSUdmlyQlyphezqubH4RFmTSpRUdY8WosxDnY/SFygHHKDVrtIpIkSZQUH3MHKHDsyWAvAr9SmWLXP5ygjRcVlAskfGNmDhBYYlapv0eTsHIN4m0WHEDSJ9Jjcqos+Vbb6epOrkwap8FmKlKmJylKdTmvq2njDkJ1sStc0gRSSwFB4tlNJSUi8VrJzifhdWygDp6QWb1oQ6TYfEnpHRJSiUQ5mpB5On7x0KbO8cjIpWBrWMwQrKCMymLAn3bs0T6fh91DM7k/D0i94dKKJaqYy3diuwzApdQufGGqWjSFjNoPDpAa8D11svokcK8GJmkD3QP8A7bdI0TDOF5UlSVJDqToSz6NZhFdwbElIdMtIudWB5bxb5dUrICRff/UJciU84+glDi12f0TivLrvEeqFmHjApdcokkmHe2UpO5MKql9thrLYyRCqJZzX0iKuplpIuPUQNxrEly1EK7vj5xW8SxA5Xc3NvSNWurMTKlOSlhF9p8QyyypLH+ekDp9RnBYByRffyjN6bjhcpeVR7vL8MXnCsalzJTpLn7veO8ST0Hl267QqfLs2ZRL6E2gdPn5bEDXaJ05SVLsoD7vBWj4cSuWZqrtt6dIK7FBbBQr77QDkFSLgEg/n1j2smkBma0EKipcZAkMOQEDq+akpHXnrF4tlcbwDMGwoT6lD6JIWrwSoE7cniw8Q4gJy0yZXuIYW0s6di3KG8PpDKppkxCCpSknRnSgpLkvsGgTg0xRdvedz1Bb6wq15G2/ocjpLAc7PIgNtrBOhmukxDSgqlKsX/wBiJlJlZ9jvGdZZvBoV1Y2SZLKSAoWb7wBx2gHfynKESyvk7E2g7Tp06CBKUGbOUg3BmF+WQn3T1hF1JvJpRulFYJfDOFdnJzEj+9ydlMREetUUyZy0pGssaajOAfg8HsRUJckiwASE2sWDNAmrkH9GQqylEa6N2g+kGikUsTezKfa9giU1CZ8lLS1g5iBYHuhIcBgT1jP5dErMkEpBWzFVsrlsx5Nzj6XxTCkLlTUrlpW/dSkpBYqSRmDixBMfOvEOGqp6hctWYZF5Q5uAPlEyayBi39g6dSqS+6XKc4fKVDXvfmsNlHRuo3iVWYkqYkIISAnQJDPZnPMmznpHtZiJnZAUoSE2GVISS4AuRrpEJ4eUSyNOQyUnMC4NgbpY78oj5oI41hapCgFEF9CAQNufjA7LBJTk9krGB6TOIIINxcRoHC+LzxKIK1plqsUkkA3ew0N4oFNLch9DaL3WcRpl08tAEs5X0SAbtrzjR4y1mQnyI5WES6qelNiQnzAiLKrQXvpFSxHGVTVOT5DyjyixIoO7GG/yF6FvxHgtn6hPT4R7FbOKGPIt5kU/GZ9H0kuWsqWgPmI73PY2PnDkzBUn9sUj2eY5NmLCFBpaXZPkTyfWNPCBlfd/wRlym4svFKS2DKPDEo0EE8wAuYYWu9tYhYgqwez/AAijbkyUoxTGalZcsLQOxHEciNWPn9IiVHEiUKyZvkIr+P4luL9Rf5eEaVNOfZnTlvQVxbEZH6JSlqeZlLe9rkJ5c4zDFcXSuUodoxDslic12YHa0Eq2q7UBIbvHLruennFLxamMpZSWfdi4Y6X+kDubgmkx3j1KW2NioL3i+cMSVSkJU1lpJJcF2cO228ZwSbcoO4LxGuQotdOUhn/uDPodIBRbh7G7qe0cIvsrixMslB0Z3v8AaDeFcVdogoQpns2v0igz0pqadJlpHapZ7lyAC9vEiImE4mJc4GcpScjftfSzfOHHbGT2hJUyisRNJllSSSTr94XIlZlsC4cAD+YCYhxFTTpAyTSlV37vhzPQw97KiZ1UVFsksEKLi5KSUlvKOs5EcPAKHHkpZZaOLMTMmVLpUalHfLftulSdNwdXgbgaE2YXBfx0tFvr6qTNznJmKFZQ7gFWovy6xEThBKkKSQ5IJQCCEnd1fC8Zik0sf0fUYjNbPSP6aT35gAa/dbvPy5xOKUpQB+3bxf7wNGAVBqCpSUgkMCFA6P8ASJ87Dp2dlJAT+0Av68rwFqK22PRnrSGamuCA37jYecSsIpsgzfuUb+bQ2KISS6si5p/YpQSlI3IU+zDbeBeK42oKZLf5ZTmbV2AF4UndFPCGYQlYm8YwGcVJmTUSxpqrzH3heLJ70tB0u/kHT9Ibw2Y6Qs6qASHsbB9I6bO7SceSdT4ptF09aK7TwyfMkZkpzatf1jI/bdh8pJlKT/7xAtf3P6jnk+YDrGs1Nc3/AC5clbeO0Zh7SMCzKTULJWSwUkBwHzKJdOrNy3iI/wDSXFGPBL3Z9hteJVFJlqC8ymNstjrvcDwgpWUEkB0uLOxBHzMCCPz81gyaQPqMTQTcueRJhATz5NElXQXO0XDhj2fKnIzziUIzAggZlGwsUuCN4ibjjOTowk3hFGSdIVMU+8HcX4eV260ypcwoSoh+zVdiQ41faBFdQrltnQpPikjw1EGhamsZIlU0xqnpys90X/OcSThyhYi/l94ap6gyyGi44VPSqWmapIVzDt8obrcRefYriMJUw/1946D1RiKSpRFgSbXt0j2D5iC+Rb+COM5EhTThr+6x2O5UOcW6t4+kP/TVmH/bb0VHzp+sLM9oI4ZiKXZaikcwWgGa28sG6JJaPoXDuI0zSliHYPp94m402TXX/UYbhfEEySlS0ZijOUpmFylwxZwdWvFzwzi1a6YqUMxfUuUi4Z3O8HjUptOIlOMoeyrcbzTLm6+fkmANBxZMlFRssFKksp2GYM9txBjj4KWcxKbcnYuE6ekUIq/iB8i2VbwhzjUwlHLLJgs1XbGaohGQdskKOULIUCEh9X6coHYlU9qtRAZyTbRyS7RCn1qlhIV+0ADyhyjNw+nPaF4W95YkNyr67QufKypiMk/eDGJ0ji23+oDEeQ+UVvr8Tyia329hHCcVVKWFpLDQj0gzxBNlz0dsggKCQ6ba6ktfcxVgOtoUJmvpEebKwysobHAkOBGjeyYXn95SdLBr91Wx5RmydD133iw8I8QmkqEruUl0kHRlDK5DgWBJgUGRasx0a6la0pCEqKRbvaF9jyiZT4kimFl95WoDHMo3JN9S0KGGpqECZJWpSVDMGPdA5BhDcnhcA5l3a9/4h9qEzLfZPYpHE85lzSAkIAYXY3y7+MN0vHU11BTLJZkhyRrs/h6QO4pU6UykW/ublYjTwhfC+GpQ8xTONz5i5PlCnI4yl6NHi8jr7JNXhK5zzZ6gly4D38GUOb+se4RhI94nIAXdGqtNXG/TlDWIYqZ8zIj3QfQW19YnGdlDaBNupbcQp+JGGzQ/NcnhIIqmt3nJYd0cyOfKJ+H0WRJWbc/ptELDKYnKpXPujy36NEniTEUyqdSiW0Afd1AfWKZ3hFnlrLA1LOnTFKWFJObUKUW03YQxNqs6lIUhCwh1LSHMotY38/QxHNV2dKQk3JAf1idw7RpMlad1guRqXAF4ZcdZYByy8I8ouFaGqklc2RKlso6C7Bm949fhEao9kWHhklRTqbZLg3GsSaqlKJakAkFScoHpfxgjOlFS5QJ1Gu9kiATxjKCxhLOGVJXs9w6VMtOWpUv9p7NifeGmu0E+3KQVAhL6gHY6tEXG6KXLLqcKXcEMNGHKIi8QlCX3iqwbUdYx7rG3hG9xuNFRzIdqsVnBLS1qDlhdgRs8UPj+bOWhBmrzFJLXd9HFxBnEuMJA7qc7szgi3x1io8Q4oKgpAVpcB+kG40JZy2L8qMPorBcBoI09StCSnNbXXlE1PDyjK7RiRvy1blCaSlQlRzAqTlISza2Z3842Yf8ADImkgYqsU9jHQ1Oso2a+lrR0FywWiOTYR7mh2nkZlJGgUoAdHLEwSrqJNLUTJRAnAZkJL5blgFWfeAd3gnBFppkxQ7NLt72V7Po8XrAsYlfpDJVqXD6NcFvJmjPJsspNwz3HnCpMw+sOcbkYF76VJFn4qnuwD5T7l+TZvi8VMD4/PaLRVTjPpwQlynU8nPxdjAKuqUqShKZeTKllFycxJfNfS1mjuS+zyiOOlFYCPDHCU6uUtMrVCSTZ7Bhz6iBdRT9ktaC5KFFJazEFifhHtJiK5L9mrKT0Gnn4RHKypT7kv5nWFYtjGCwYRiUpiJyVKt3WVl2OvPaGMO4cm1ClJlJKsiVKIcWCQVHfkDELD5ZJYQZpMRXLQuWkMtZAzdGIIbq8aMq/JDIq31loHYRSSlzgmevs0sxUXZJcbDo/pESulhMxaUqCkhRCVBwFJBYG97iCmKYSuVIBVJKVKIPaZndLKdOXTUPztAQnlpGXODQynlC0RJlylFLgOIbo8hKcxYXexPhEuZUlIXKQp5S1JOm6dNbi8Eh6Oklg032L4hNWtcl3lhBV5gJAYvYNtGi4jMKQfy0VD2MYOqVTzp8wXUTl/wAgUCzbORFixesWC572ZLdnoEyzcKz7nZtd4NXL5GfdFfQClJK1latHb0eGKyvt2cvfX5j5mE1uKBKCEnMfBrvDvD+H5T2szUbcncba7Q3a0oguOnkLUNEKeVmX7yhfx0+kLwygVNWJsyyBdI+IJbUXNocqpZWoKWO6m4Hx28/WJ9FUlbABhtGZO3CNiEEEJFj8h9YzX2l48qdOEhFkoYk83CVfMRp0uWBpqIyzGkgVS0qHL/xEZ7twzSqo76PMEr8wEhd2sT12+cXLD8PWgdwuDFLSZckOk94m+vhFg4fxdb/4+XTpEz5D9DP/AJyiuxY5WEHMFzDpfeHAsP8A8dPO0MKniYDlWX5ZYcRJLbjn1iJ2/EVVajMF41h3aKH+OnnAjEOG8yGTrBWqxJQWpwQzNZ3tfaF088kuYxpzmnpGtCxdUikyvZ33nUbvpf7w6vgAE2S3W33i3VcqYfduPKBv6xSCygRFPyGvYRVRn9AyTwqRKXLSQ5GjaM/XrGfqV+nmGTMFwdbfzvGl4zOIkKmSdd/O2h84yLFVmYrOpyTrZvzSNThcpyEOXxo40SJsuUVEki56x0BDKjyNjzIyvx2Sa/DRLBIWhWjMpJ8dIHhRBfd3frE6hwiZOJ7NClNcsCdn28IanzCEmWUBJBuSCFOIiyLhoVyN1NYZhBVsAPSG5IJ056QzFg4IlIVWyc/Z5cxftPc9xXvfnKK16Zeb0aRw/wAMlFHeWSV/tY2ZRuPnFfxTgog90ZnvpsObaRrdVxpRJQAlaCdMqSh+ts3jFQxjianJ7ilS3sEkpBD/ANwCvlGtVOM11aMW3yKWUZLi1HlXlCcpT3d9QSN4GSkB2PPWNUruGRPlGaWYpKjMHu6OSVN5xQazDlSgtpedJdKVsSHBc5Tzb5wKyjrtDtF3ZbI1HOShWtoJSqgBSVhyEqCiObEH6RXyGLGDfDaUqXkWpkkG7gXawvFqLHhwLWRx8iz8Y+0w1lLLpxLCQkpLurZK0sx/5fCKHMlkG735XEFsVwzsypjobdRsdIYw+en3ZvunTSx84HKtx0y0JpogyZRUQkOX6RYuB8IFTVy5a7JdyOeW8A1TMsz+mojkQb9dI0n2LTaft5ipheeB/TBy6ZFZ2cvyhZrDLt6Nmm0KUICAyJcsd0bONNYo/FmJuezQWGqiP3agpPTe0Hq+fNqNM4Bvlu3mLwLqsBRL705QCjcB/O4IHWC16Ep/IqlFh5WqwYb/ANu7d7nFspkplpBUcxGm+Xonm9ngZOxJCQyAB0Gh8hDlDJzXLv8AJ3g1ibRerEQxLJmm9hy2gtJSEJc2AHyiFh6UuwuBv6bxFxbEM0xEpNwVAH1IMZlm9GpV/QlhtQZi1Ppt6xl3G1WRWqA5J/8AARo+DzAklJ0BLesQFcAfqaxc2ZZHdYf9rbpbYQq4Yex+F/TZn2F8O1FYsZEFnHeIIGvNmjUcD4CEpIzzS7XSMrbRZqSklyElMtKUJH9oAf0htEx1h/GCeOIC7mzl6PaTBZSC6UB+e5iYJYvYQg1KRoY4Td9BHdEKeWT9iJlIlQuAfOIFTg0oka+kSFVaSbHTUnSGJlWDofPaKSqTLeWS+yLWSkyx3QDAadVpNloSPE/eDK5KlaggczpA7E5Ulu+Qr/ixPxhOzhKQavlSj9g6dhaC5lhLH3g9vX1gfivCUhaCTJSGB0B6xJGLolDuBRTaymceh6mDNJiUucgNcbu1tesZ/hlQ9GhDkqfswOvwwpmrCZZYKIHdOgMext83hpClEjJcvfX5R0E/Lf8AA/asySglVNADNlpScwIUCl2cFPMDQmKZiFQZkxa1BiouQLB/CNo4RSiclEtd8zv5Ex57UOBZMumM1DAjYOP2qPPoI9rfGL0eM4vJzqRhohchTFwSOotHikXsGaJ9FXLlJWEgFKwASUg6F9xzjMSZontc8uYUmYVsBdJIFwDv4t5Q2muVuSepJJ8nhM1SSlPdJUHzlzdy6fC0IrSkrPZ2QS6Q7sPEwSu5xZzrTRcDxUf0yJSV5cqA4JLKZOVmHOCvD6f1iCk5RlFgAwewJbrGbpm6RaeCsaMmcCOen4I0q7lNpMQur6xbiCscw0S1kb/xEXDVDtBmLAXfwvF/9o3C5S05PeChdv8AtHPrGbFLdIrZiEsoLTmcMMuk+okz2ANwG1116dYFYtgRQO0TcPpAGTUFKgQd4KUPEC0kgnMhVlJYXS+jtbyiZciM1giNLg8ohUrBQKtIt/A+HpTictIVlTdlOQ7JdrXL6QKw3D5M5fZJLrme6bjI3e0PvWtqIm4Lin6aciZNQSpLtdmfV2BfaFnXkvKeEfQ2N1wkIUUAZlOwbS0Z5XVC5iu+okkvvZ3t8TE1OL/rE9qlTpKvd3D9bP6RGxGtp5SFPUCStmUoy1Lbn3ehETGPTbFG+7GJFCxveFo4jAmploD5nzHkwH+/SM+xbiyoQVS1TQtBAIZCUlQJcHfLsdYAU+KrQvMFEKJurVvLwMRbdoPXQ+xvc7E5cqT/AEy5WQDvcuIhJmZSg6kqGb6xVaDFkoTKmrBWmYglRBYZ8xCWSAWsNot+D9lVKQEPs+v1bnGX52pYNt1pQLHwxh2Z1q0BJHW/2i0KUAH0hmSlMtITyAgViNdmHQa/SCPYlJjuI1bGBqKplBz18ohzqx77xDqq6zRfCAZLDSz1ZiVBknQw/wBuCcoV5XgNSTFlCX2LjTkITidT2RSv3lctOQ+sdgnOA1PQAC9gNTtFfquIkSiyO8eZuPIGHMSxIzJWZ78ooFXOvY3gsYaATmy7Ix8rD3HTb0iFiU/MnZ4rUuqyJ+Me/wDWvz8EEUED7Ns5y5STD1PVKkrCnZPK/P8A1AyqrAsw2azQQldVGX0P1yaRpNPVoWkKzgZgDHsZoSeZ9THQl+JEP5GCOCMcVLVby+PSLXxVikyol5FGwSSdOR6dYznhxbTAPzQxa8XJSkvoUn0Yx7eFSnF5POWpK3Rn9bICZhSC94v2D8MonUByAZvG+qesZ1Unvq5Zi0Xz2bYyUq7M6K0HqfpGdVhzccGhflQTTKPWUhQopU4b+Yjff4RoPtJwMS19oxTm3ZtAkRnwS5A1P5aEeRDrIPTPyRyWnh7gKbV082eggJlhRIcP3UhWmu8V/vSlm/uqKT4i0GMNxuqpJKuznFCZhKDLCiDcByU67NAKomEkklyouT1Nz5xVSx6C4T9h2TxbNMoy1KcbWHN+XQQGmHfV4iJVCng6t7LDB9MPQTpcCWuWVhSAArKxUkHR3Y3iAruunVif5B3hJmlmhKU2haSw9BUSJU8pIKVHNsWHziw1+MGev+pMKkKuHABBGlgx1isOL/D6wkmCRtaKSgmXbBpSpSwtE4JdQAIKSQCRdj+WiFxYhXakqIU/7gQczk94tYE6tFYRNIiTKxJQBSdDBZWqS2AVGHkS/ha5PjyiVSIQWGYk31DAP1gctQe2hhWaFZ4Y5DRasN4gm0wRKcmUVAqTZiXZwW5PoY2jgKplqCpiVJS7nUWfKdCesYAid2qUpKrpDa9SfrE7B8cmUqzkLsWUC7FmcFm7thC/VJ5G4vssH0NjHFsiWrsjNGdRYaNzufKBasUz6EEbsR5aRh+PqM5p4L5iUnmCBt0c2ghw/jc6RlUorEou7uDdwG21IgvsTtr6M16smAJ67xBw6ckzWVz+ohiXWBSXsXNuvjEKqmEKcWLvEpCrLpX16UILGwFhFUq8XTOLHukeYgbiWKkpYqu977QJmKGWxMFRDyWGfiQAy7c4rlUvIsl3BiKqtszqJ0YbkmJEzh+ZlzTJktCWcupjkFyA411tF9lUv6D6rEi+sRhUk7xGnV9OZuXvZAcucBLuD73LTeClVQokoCpZE1Kh76i6Rp+5Nhq0dsJhIYRUlJiR+ocgxCxCdJCQQt17pBSwuNtYZpakK3AgcgkVJlhE0R0QBOH90eQPqE6yBOFSkpmA9Y0c4OmoksbEpLeYblzIjMpM1lXI9PtGk8GVilJDd4M3y5x6jt1geevTcuxlvEuAqp5ikny9T9o94arFSpoULkXHx+8aD7UZCcoU18oB/wD0YyiVNKVWN3+G0ZmVCfb+mnU/LXhmicWY6aqmBIBy6sNHI69IAcFcCTK9SyhQT2YKnObVICgO6DBTAl55BSz5vuYBSq2fRLUmWrKTr6Nz5Rbk0912RHGl0+ILxmlXJnTJUwkqQpQJD6gkPfwiCsnf0+sEaTEyirRUTR2jTRMWm3eIVmKbuL3hGK1YnTlLSnKFFwkNZyS1vGM5Qzofb+wa0LSmFKlM7wgGIUXFkZycRD1IUA98KI/xZ/jDKo9ETIkIV9XLWgZUFMy4VZOTKGCMoFwW15mByiH3845UJMBZxzxzx5HkRkkcCrRzw3C8sccO9ozsbvaHkzn1035n7xEyx6lUdgvGTTDVNX5UFJDpZx0J5vEyt4keamyDLSNEixdI1GljABFSwjxAL2uN4vEvbJSRqPDvECZyQBY6sW2vZvy8GMRxAKAYMyemsZvgOJSZSgly5LO53LcusWDEVrSC57pV3T0YtEsRcMMdq593G2sQZlWVC20MioKtn2I5w4MFnLGdCXF72bwZ9oqi+EiXw6pCqhImtlyLL/5Ad34wmtxMGdNmTZoKZRKUIc5FkMpJUk2Uk3BG8DUVEymmpJFw6QCxsqx6HWG+IeH5gHbpNlkKy8n8+kGTwgajlgyu4gC3HYyUuonuy0pDHk20QBi0wApClZT+1zl56O0RZgOYvq94bUYo5sYUEPpqDzHjvC5dYUlwS8RBHEwNtsJGWAqMUWd48gYI6Kl+5fF4WlWXIpxuSlt+pi14TU1FIpIl95BI/tFnAOx2gaiiZHeGUp1f/cNTuLDJSUu/I+Ueksw4Hlu0pPCLB7RZwVTZlAB02u/eZRaMXUlzbnB7H+KJk4MVEjl6wJoMPXNcoQVNcsCdfARnSl3l1Zq0Q6QyyxcHupQS9g7/ABIg5i/CPbTXe6tS3lzir4LMyLBNum8aJRY0DYaGx8DrGnX8o4EbrJRnlGX45gaqda0m4SsgG12JD6nlpECiUAu8XbjmWCk5fcCiU8z7zfBooiCxuT5RnWxVdmUaVU/JDYeqcNzJzNAGokFKmMWmlxJBlJBUrMp9GIsbPygfxNhZlFCipB7UFQyqCiGIHe5GLWwTXY6Dal1ASUEkAb2i5YFjNHKw6pkzkPUKz9me/qcjBwGGioqMiYUkF9CI6bNKiXJuTGbLIyhtWrs0IMEZmGiWtOZSSlX9pc6PDC6QOcpcDQnUwMkiRzR6RHkTk46HpUznDMexxxKWLWiOZcT8OQlVjE3FMCVLSk7FIPrAnPDwMKvKyAwYUDvp8YUJTnwhBQYvkH0YtMwPcfnOLNgmKlaewWXAHcPUMlI6a84qpET8NqlI93+NIsmUa/pocnh+awZKDYfvTC8a4ilSlBAR2mQC7lNyBmDMXY28oqJ4hmJQGUQR4dIH1VRmDlVz4QSOik4ZJ2L4ypTAKdLuEtpfnqb3gLOrSpZU9/n5bQxMWX1eEpMdKxkRrSR06cVFzDZjlGOEDbyXSOEKSI4phIMQW9DzdI8h1My0dHBcm5e0SWEzFZQBba2yYxvFFnPrv9Y6Ojal/kjz3F/cHE3Maj7DpKVTJwUAoMLG+646OjPX7mpL9SmV9qhYGmaD9Gr5GOjo2eMZPK9icb/+IbMm3rFGqx3lf8z849joT5v7D3E/U8pVd7zgtjQdXpHR0Qv8wz/0B01Ayab/AEiMkfKOjoRn6DIXSXJfaI4WY6OhcseAx6Y6OjjjyFgR0dEnD9Ge8PH6iLxxQf8A01P1Qn5GOjoTt/ZGhV+hSke8fOFrFo8joMVGm+RjqU6x0dBoi0vZOCR2ZiDOF/zlHR0XZ30MQkmOjoGUZ4YVLjo6OIQtcNCOjo45+ySkWjo6OiA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bligoo.com/media/users/1/97287/images/public/12182/creador.jpg?v=12535660634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836712"/>
            <a:ext cx="3816424" cy="4876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9491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618856" cy="4248472"/>
          </a:xfrm>
        </p:spPr>
        <p:txBody>
          <a:bodyPr>
            <a:normAutofit fontScale="92500" lnSpcReduction="10000"/>
          </a:bodyPr>
          <a:lstStyle/>
          <a:p>
            <a:pPr marL="0" indent="0" algn="ctr">
              <a:buNone/>
            </a:pPr>
            <a:r>
              <a:rPr lang="es-CO" dirty="0"/>
              <a:t>Esto quiere decir que, los evangelios que se predican por </a:t>
            </a:r>
            <a:r>
              <a:rPr lang="es-CO" dirty="0" smtClean="0"/>
              <a:t>hay</a:t>
            </a:r>
            <a:r>
              <a:rPr lang="es-CO" dirty="0"/>
              <a:t>, y que tienen tanta </a:t>
            </a:r>
            <a:r>
              <a:rPr lang="es-CO" dirty="0" smtClean="0"/>
              <a:t>acogida,  </a:t>
            </a:r>
            <a:r>
              <a:rPr lang="es-CO" dirty="0"/>
              <a:t>que no tengan las características de Dios, son evangelios espurios, mutilados, que no tienen la aprobación de Dios, y por tanto no contienen toda la </a:t>
            </a:r>
            <a:r>
              <a:rPr lang="es-CO" dirty="0" smtClean="0"/>
              <a:t>verdad.</a:t>
            </a:r>
          </a:p>
          <a:p>
            <a:endParaRPr lang="es-CO" dirty="0"/>
          </a:p>
        </p:txBody>
      </p:sp>
      <p:pic>
        <p:nvPicPr>
          <p:cNvPr id="6146" name="Picture 2" descr="http://www.jerez.es/fileadmin/Image_Archive/PRENSA/Manufoto/JULIO_2009/27-07-09/Alcaldesa_asiste_acto_campana_Iglesia_Evangelic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764704"/>
            <a:ext cx="3816424"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5013176"/>
            <a:ext cx="8712968" cy="1815882"/>
          </a:xfrm>
          <a:prstGeom prst="rect">
            <a:avLst/>
          </a:prstGeom>
        </p:spPr>
        <p:txBody>
          <a:bodyPr wrap="square">
            <a:spAutoFit/>
          </a:bodyPr>
          <a:lstStyle/>
          <a:p>
            <a:pPr algn="ctr"/>
            <a:r>
              <a:rPr lang="es-CO" dirty="0"/>
              <a:t> </a:t>
            </a:r>
            <a:r>
              <a:rPr lang="es-CO" sz="2800" dirty="0" smtClean="0"/>
              <a:t>Porque </a:t>
            </a:r>
            <a:r>
              <a:rPr lang="es-CO" sz="2800" dirty="0"/>
              <a:t>el evangelio que se predica diciendo que en el A. Testamento el hombre era salvo guardando la Ley, y que en el N</a:t>
            </a:r>
            <a:r>
              <a:rPr lang="es-CO" sz="2800" dirty="0" smtClean="0"/>
              <a:t>. Testamento </a:t>
            </a:r>
            <a:r>
              <a:rPr lang="es-CO" sz="2800" dirty="0"/>
              <a:t>somos salvos por gracia, es un evangelio falso. </a:t>
            </a:r>
          </a:p>
        </p:txBody>
      </p:sp>
    </p:spTree>
    <p:extLst>
      <p:ext uri="{BB962C8B-B14F-4D97-AF65-F5344CB8AC3E}">
        <p14:creationId xmlns:p14="http://schemas.microsoft.com/office/powerpoint/2010/main" val="426444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2">
              <a:lumMod val="20000"/>
              <a:lumOff val="80000"/>
            </a:schemeClr>
          </a:solidFill>
        </p:spPr>
        <p:txBody>
          <a:bodyPr>
            <a:normAutofit fontScale="85000" lnSpcReduction="20000"/>
          </a:bodyPr>
          <a:lstStyle/>
          <a:p>
            <a:pPr marL="0" indent="0" algn="ctr">
              <a:buNone/>
            </a:pPr>
            <a:r>
              <a:rPr lang="es-CO" dirty="0" smtClean="0"/>
              <a:t>Para que tengamos la certeza de la inmutabilidad de Dios lo cual refleja su Evangelio, leamos</a:t>
            </a:r>
            <a:r>
              <a:rPr lang="es-CO" dirty="0" smtClean="0">
                <a:solidFill>
                  <a:srgbClr val="FF0000"/>
                </a:solidFill>
              </a:rPr>
              <a:t> Heb.13:8</a:t>
            </a:r>
            <a:r>
              <a:rPr lang="es-CO" b="1" baseline="30000" dirty="0" smtClean="0"/>
              <a:t>,</a:t>
            </a:r>
            <a:r>
              <a:rPr lang="es-CO" b="1" dirty="0" smtClean="0"/>
              <a:t> </a:t>
            </a:r>
            <a:r>
              <a:rPr lang="es-CO" dirty="0" smtClean="0"/>
              <a:t>para saber qué dice con relación a nuestro Señor Jesucristo: </a:t>
            </a:r>
            <a:r>
              <a:rPr lang="es-CO" b="1" dirty="0" smtClean="0"/>
              <a:t> </a:t>
            </a:r>
            <a:r>
              <a:rPr lang="es-CO" b="1" dirty="0" smtClean="0">
                <a:solidFill>
                  <a:srgbClr val="0070C0"/>
                </a:solidFill>
              </a:rPr>
              <a:t>«</a:t>
            </a:r>
            <a:r>
              <a:rPr lang="es-CO" i="1" dirty="0" smtClean="0">
                <a:solidFill>
                  <a:srgbClr val="0070C0"/>
                </a:solidFill>
              </a:rPr>
              <a:t>Jesucristo </a:t>
            </a:r>
            <a:r>
              <a:rPr lang="es-CO" i="1" dirty="0">
                <a:solidFill>
                  <a:srgbClr val="0070C0"/>
                </a:solidFill>
              </a:rPr>
              <a:t>es el mismo ayer, y hoy, y por los </a:t>
            </a:r>
            <a:r>
              <a:rPr lang="es-CO" i="1" dirty="0" smtClean="0">
                <a:solidFill>
                  <a:srgbClr val="0070C0"/>
                </a:solidFill>
              </a:rPr>
              <a:t>siglos».</a:t>
            </a:r>
          </a:p>
          <a:p>
            <a:pPr marL="0" indent="0" algn="ctr">
              <a:buNone/>
            </a:pPr>
            <a:endParaRPr lang="es-CO" dirty="0" smtClean="0"/>
          </a:p>
          <a:p>
            <a:pPr marL="0" indent="0" algn="ctr">
              <a:buNone/>
            </a:pPr>
            <a:r>
              <a:rPr lang="es-CO" dirty="0" smtClean="0"/>
              <a:t>Como </a:t>
            </a:r>
            <a:r>
              <a:rPr lang="es-CO" dirty="0"/>
              <a:t>Cristo nunca cambia, nunca puede cambiar el mensaje en cuanto a él.  </a:t>
            </a:r>
            <a:r>
              <a:rPr lang="es-CO" dirty="0" smtClean="0"/>
              <a:t>Por tanto, las </a:t>
            </a:r>
            <a:r>
              <a:rPr lang="es-CO" dirty="0"/>
              <a:t>enseñanzas que difieren del Evangelio </a:t>
            </a:r>
            <a:r>
              <a:rPr lang="es-CO" dirty="0" smtClean="0"/>
              <a:t>puro, </a:t>
            </a:r>
            <a:r>
              <a:rPr lang="es-CO" dirty="0"/>
              <a:t>pueden ser desechadas sin mayor examen</a:t>
            </a:r>
            <a:r>
              <a:rPr lang="es-CO" dirty="0" smtClean="0"/>
              <a:t>. </a:t>
            </a:r>
            <a:endParaRPr lang="es-CO" dirty="0"/>
          </a:p>
          <a:p>
            <a:pPr marL="0" indent="0" algn="ctr">
              <a:buNone/>
            </a:pPr>
            <a:endParaRPr lang="es-CO" dirty="0" smtClean="0">
              <a:solidFill>
                <a:srgbClr val="FF0000"/>
              </a:solidFill>
            </a:endParaRPr>
          </a:p>
          <a:p>
            <a:pPr marL="0" indent="0" algn="ctr">
              <a:buNone/>
            </a:pPr>
            <a:r>
              <a:rPr lang="es-CO" dirty="0" smtClean="0">
                <a:solidFill>
                  <a:srgbClr val="FF0000"/>
                </a:solidFill>
              </a:rPr>
              <a:t>¿Y qué dice la Escritura con relación a Nuestro Padre celestial?</a:t>
            </a:r>
          </a:p>
          <a:p>
            <a:pPr marL="0" indent="0">
              <a:buNone/>
            </a:pPr>
            <a:endParaRPr lang="es-CO" dirty="0" smtClean="0">
              <a:solidFill>
                <a:srgbClr val="FF0000"/>
              </a:solidFill>
            </a:endParaRPr>
          </a:p>
          <a:p>
            <a:pPr marL="0" indent="0" algn="ctr">
              <a:buNone/>
            </a:pPr>
            <a:r>
              <a:rPr lang="es-CO" dirty="0" smtClean="0">
                <a:solidFill>
                  <a:srgbClr val="FF0000"/>
                </a:solidFill>
              </a:rPr>
              <a:t>Sant.1:17.</a:t>
            </a:r>
            <a:r>
              <a:rPr lang="es-CO" dirty="0"/>
              <a:t> </a:t>
            </a:r>
            <a:r>
              <a:rPr lang="es-CO" i="1" dirty="0" smtClean="0">
                <a:solidFill>
                  <a:srgbClr val="0070C0"/>
                </a:solidFill>
              </a:rPr>
              <a:t>«Toda </a:t>
            </a:r>
            <a:r>
              <a:rPr lang="es-CO" i="1" dirty="0">
                <a:solidFill>
                  <a:srgbClr val="0070C0"/>
                </a:solidFill>
              </a:rPr>
              <a:t>buena dádiva y todo don perfecto desciende de lo alto, del Padre de las luces, en el cual no hay mudanza, ni sombra de </a:t>
            </a:r>
            <a:r>
              <a:rPr lang="es-CO" i="1" dirty="0" smtClean="0">
                <a:solidFill>
                  <a:srgbClr val="0070C0"/>
                </a:solidFill>
              </a:rPr>
              <a:t>variación».</a:t>
            </a:r>
          </a:p>
          <a:p>
            <a:endParaRPr lang="es-CO" dirty="0">
              <a:solidFill>
                <a:srgbClr val="FF0000"/>
              </a:solidFill>
            </a:endParaRPr>
          </a:p>
        </p:txBody>
      </p:sp>
    </p:spTree>
    <p:extLst>
      <p:ext uri="{BB962C8B-B14F-4D97-AF65-F5344CB8AC3E}">
        <p14:creationId xmlns:p14="http://schemas.microsoft.com/office/powerpoint/2010/main" val="239916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wipe(down)">
                                      <p:cBhvr>
                                        <p:cTn id="61" dur="580">
                                          <p:stCondLst>
                                            <p:cond delay="0"/>
                                          </p:stCondLst>
                                        </p:cTn>
                                        <p:tgtEl>
                                          <p:spTgt spid="3">
                                            <p:txEl>
                                              <p:pRg st="4" end="4"/>
                                            </p:txEl>
                                          </p:spTgt>
                                        </p:tgtEl>
                                      </p:cBhvr>
                                    </p:animEffect>
                                    <p:anim calcmode="lin" valueType="num">
                                      <p:cBhvr>
                                        <p:cTn id="6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4" end="4"/>
                                            </p:txEl>
                                          </p:spTgt>
                                        </p:tgtEl>
                                      </p:cBhvr>
                                      <p:to x="100000" y="60000"/>
                                    </p:animScale>
                                    <p:animScale>
                                      <p:cBhvr>
                                        <p:cTn id="68" dur="166" decel="50000">
                                          <p:stCondLst>
                                            <p:cond delay="676"/>
                                          </p:stCondLst>
                                        </p:cTn>
                                        <p:tgtEl>
                                          <p:spTgt spid="3">
                                            <p:txEl>
                                              <p:pRg st="4" end="4"/>
                                            </p:txEl>
                                          </p:spTgt>
                                        </p:tgtEl>
                                      </p:cBhvr>
                                      <p:to x="100000" y="100000"/>
                                    </p:animScale>
                                    <p:animScale>
                                      <p:cBhvr>
                                        <p:cTn id="69" dur="26">
                                          <p:stCondLst>
                                            <p:cond delay="1312"/>
                                          </p:stCondLst>
                                        </p:cTn>
                                        <p:tgtEl>
                                          <p:spTgt spid="3">
                                            <p:txEl>
                                              <p:pRg st="4" end="4"/>
                                            </p:txEl>
                                          </p:spTgt>
                                        </p:tgtEl>
                                      </p:cBhvr>
                                      <p:to x="100000" y="80000"/>
                                    </p:animScale>
                                    <p:animScale>
                                      <p:cBhvr>
                                        <p:cTn id="70" dur="166" decel="50000">
                                          <p:stCondLst>
                                            <p:cond delay="1338"/>
                                          </p:stCondLst>
                                        </p:cTn>
                                        <p:tgtEl>
                                          <p:spTgt spid="3">
                                            <p:txEl>
                                              <p:pRg st="4" end="4"/>
                                            </p:txEl>
                                          </p:spTgt>
                                        </p:tgtEl>
                                      </p:cBhvr>
                                      <p:to x="100000" y="100000"/>
                                    </p:animScale>
                                    <p:animScale>
                                      <p:cBhvr>
                                        <p:cTn id="71" dur="26">
                                          <p:stCondLst>
                                            <p:cond delay="1642"/>
                                          </p:stCondLst>
                                        </p:cTn>
                                        <p:tgtEl>
                                          <p:spTgt spid="3">
                                            <p:txEl>
                                              <p:pRg st="4" end="4"/>
                                            </p:txEl>
                                          </p:spTgt>
                                        </p:tgtEl>
                                      </p:cBhvr>
                                      <p:to x="100000" y="90000"/>
                                    </p:animScale>
                                    <p:animScale>
                                      <p:cBhvr>
                                        <p:cTn id="72" dur="166" decel="50000">
                                          <p:stCondLst>
                                            <p:cond delay="1668"/>
                                          </p:stCondLst>
                                        </p:cTn>
                                        <p:tgtEl>
                                          <p:spTgt spid="3">
                                            <p:txEl>
                                              <p:pRg st="4" end="4"/>
                                            </p:txEl>
                                          </p:spTgt>
                                        </p:tgtEl>
                                      </p:cBhvr>
                                      <p:to x="100000" y="100000"/>
                                    </p:animScale>
                                    <p:animScale>
                                      <p:cBhvr>
                                        <p:cTn id="73" dur="26">
                                          <p:stCondLst>
                                            <p:cond delay="1808"/>
                                          </p:stCondLst>
                                        </p:cTn>
                                        <p:tgtEl>
                                          <p:spTgt spid="3">
                                            <p:txEl>
                                              <p:pRg st="4" end="4"/>
                                            </p:txEl>
                                          </p:spTgt>
                                        </p:tgtEl>
                                      </p:cBhvr>
                                      <p:to x="100000" y="95000"/>
                                    </p:animScale>
                                    <p:animScale>
                                      <p:cBhvr>
                                        <p:cTn id="74" dur="166" decel="50000">
                                          <p:stCondLst>
                                            <p:cond delay="1834"/>
                                          </p:stCondLst>
                                        </p:cTn>
                                        <p:tgtEl>
                                          <p:spTgt spid="3">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6" end="6"/>
                                            </p:txEl>
                                          </p:spTgt>
                                        </p:tgtEl>
                                        <p:attrNameLst>
                                          <p:attrName>style.visibility</p:attrName>
                                        </p:attrNameLst>
                                      </p:cBhvr>
                                      <p:to>
                                        <p:strVal val="visible"/>
                                      </p:to>
                                    </p:set>
                                    <p:animEffect transition="in" filter="wipe(down)">
                                      <p:cBhvr>
                                        <p:cTn id="79" dur="580">
                                          <p:stCondLst>
                                            <p:cond delay="0"/>
                                          </p:stCondLst>
                                        </p:cTn>
                                        <p:tgtEl>
                                          <p:spTgt spid="3">
                                            <p:txEl>
                                              <p:pRg st="6" end="6"/>
                                            </p:txEl>
                                          </p:spTgt>
                                        </p:tgtEl>
                                      </p:cBhvr>
                                    </p:animEffect>
                                    <p:anim calcmode="lin" valueType="num">
                                      <p:cBhvr>
                                        <p:cTn id="8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6" end="6"/>
                                            </p:txEl>
                                          </p:spTgt>
                                        </p:tgtEl>
                                      </p:cBhvr>
                                      <p:to x="100000" y="60000"/>
                                    </p:animScale>
                                    <p:animScale>
                                      <p:cBhvr>
                                        <p:cTn id="86" dur="166" decel="50000">
                                          <p:stCondLst>
                                            <p:cond delay="676"/>
                                          </p:stCondLst>
                                        </p:cTn>
                                        <p:tgtEl>
                                          <p:spTgt spid="3">
                                            <p:txEl>
                                              <p:pRg st="6" end="6"/>
                                            </p:txEl>
                                          </p:spTgt>
                                        </p:tgtEl>
                                      </p:cBhvr>
                                      <p:to x="100000" y="100000"/>
                                    </p:animScale>
                                    <p:animScale>
                                      <p:cBhvr>
                                        <p:cTn id="87" dur="26">
                                          <p:stCondLst>
                                            <p:cond delay="1312"/>
                                          </p:stCondLst>
                                        </p:cTn>
                                        <p:tgtEl>
                                          <p:spTgt spid="3">
                                            <p:txEl>
                                              <p:pRg st="6" end="6"/>
                                            </p:txEl>
                                          </p:spTgt>
                                        </p:tgtEl>
                                      </p:cBhvr>
                                      <p:to x="100000" y="80000"/>
                                    </p:animScale>
                                    <p:animScale>
                                      <p:cBhvr>
                                        <p:cTn id="88" dur="166" decel="50000">
                                          <p:stCondLst>
                                            <p:cond delay="1338"/>
                                          </p:stCondLst>
                                        </p:cTn>
                                        <p:tgtEl>
                                          <p:spTgt spid="3">
                                            <p:txEl>
                                              <p:pRg st="6" end="6"/>
                                            </p:txEl>
                                          </p:spTgt>
                                        </p:tgtEl>
                                      </p:cBhvr>
                                      <p:to x="100000" y="100000"/>
                                    </p:animScale>
                                    <p:animScale>
                                      <p:cBhvr>
                                        <p:cTn id="89" dur="26">
                                          <p:stCondLst>
                                            <p:cond delay="1642"/>
                                          </p:stCondLst>
                                        </p:cTn>
                                        <p:tgtEl>
                                          <p:spTgt spid="3">
                                            <p:txEl>
                                              <p:pRg st="6" end="6"/>
                                            </p:txEl>
                                          </p:spTgt>
                                        </p:tgtEl>
                                      </p:cBhvr>
                                      <p:to x="100000" y="90000"/>
                                    </p:animScale>
                                    <p:animScale>
                                      <p:cBhvr>
                                        <p:cTn id="90" dur="166" decel="50000">
                                          <p:stCondLst>
                                            <p:cond delay="1668"/>
                                          </p:stCondLst>
                                        </p:cTn>
                                        <p:tgtEl>
                                          <p:spTgt spid="3">
                                            <p:txEl>
                                              <p:pRg st="6" end="6"/>
                                            </p:txEl>
                                          </p:spTgt>
                                        </p:tgtEl>
                                      </p:cBhvr>
                                      <p:to x="100000" y="100000"/>
                                    </p:animScale>
                                    <p:animScale>
                                      <p:cBhvr>
                                        <p:cTn id="91" dur="26">
                                          <p:stCondLst>
                                            <p:cond delay="1808"/>
                                          </p:stCondLst>
                                        </p:cTn>
                                        <p:tgtEl>
                                          <p:spTgt spid="3">
                                            <p:txEl>
                                              <p:pRg st="6" end="6"/>
                                            </p:txEl>
                                          </p:spTgt>
                                        </p:tgtEl>
                                      </p:cBhvr>
                                      <p:to x="100000" y="95000"/>
                                    </p:animScale>
                                    <p:animScale>
                                      <p:cBhvr>
                                        <p:cTn id="92"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6">
              <a:lumMod val="20000"/>
              <a:lumOff val="80000"/>
            </a:schemeClr>
          </a:solidFill>
        </p:spPr>
        <p:txBody>
          <a:bodyPr>
            <a:normAutofit fontScale="92500"/>
          </a:bodyPr>
          <a:lstStyle/>
          <a:p>
            <a:pPr marL="0" indent="0" algn="ctr">
              <a:buNone/>
            </a:pPr>
            <a:r>
              <a:rPr lang="es-CO" dirty="0" smtClean="0"/>
              <a:t>Los </a:t>
            </a:r>
            <a:r>
              <a:rPr lang="es-CO" dirty="0"/>
              <a:t>orígenes de la luz física varían en intensidad.  El sol parece variar desde el amanecer hasta el crepúsculo y de una estación a otra; </a:t>
            </a:r>
            <a:r>
              <a:rPr lang="es-CO" i="1" dirty="0">
                <a:solidFill>
                  <a:srgbClr val="0070C0"/>
                </a:solidFill>
              </a:rPr>
              <a:t>pero en Dios no hay cambio de disposición de ánimo ni de propósito</a:t>
            </a:r>
            <a:r>
              <a:rPr lang="es-CO" dirty="0"/>
              <a:t>.  </a:t>
            </a:r>
            <a:endParaRPr lang="es-CO" dirty="0" smtClean="0"/>
          </a:p>
          <a:p>
            <a:pPr marL="0" indent="0">
              <a:buNone/>
            </a:pPr>
            <a:endParaRPr lang="es-CO" dirty="0"/>
          </a:p>
          <a:p>
            <a:pPr marL="0" indent="0" algn="ctr">
              <a:buNone/>
            </a:pPr>
            <a:r>
              <a:rPr lang="es-CO" i="1" dirty="0" smtClean="0">
                <a:solidFill>
                  <a:srgbClr val="FF0000"/>
                </a:solidFill>
              </a:rPr>
              <a:t>Siempre </a:t>
            </a:r>
            <a:r>
              <a:rPr lang="es-CO" i="1" dirty="0">
                <a:solidFill>
                  <a:srgbClr val="FF0000"/>
                </a:solidFill>
              </a:rPr>
              <a:t>es el inmutable Dios con el eterno anhelo de salvar por todos los medios posibles a los seres humanos perdidos en un mundo extraviado. </a:t>
            </a:r>
            <a:endParaRPr lang="es-CO" i="1" dirty="0" smtClean="0">
              <a:solidFill>
                <a:srgbClr val="FF0000"/>
              </a:solidFill>
            </a:endParaRPr>
          </a:p>
          <a:p>
            <a:pPr marL="0" indent="0">
              <a:buNone/>
            </a:pPr>
            <a:endParaRPr lang="es-CO" dirty="0"/>
          </a:p>
          <a:p>
            <a:pPr marL="0" indent="0" algn="ctr">
              <a:buNone/>
            </a:pPr>
            <a:r>
              <a:rPr lang="es-CO" dirty="0" smtClean="0"/>
              <a:t>No </a:t>
            </a:r>
            <a:r>
              <a:rPr lang="es-CO" dirty="0"/>
              <a:t>hay variación en Dios, ni tampoco hay siquiera la más ínfima excusa válida para que sea acusado de volubilidad. </a:t>
            </a:r>
          </a:p>
        </p:txBody>
      </p:sp>
    </p:spTree>
    <p:extLst>
      <p:ext uri="{BB962C8B-B14F-4D97-AF65-F5344CB8AC3E}">
        <p14:creationId xmlns:p14="http://schemas.microsoft.com/office/powerpoint/2010/main" val="353740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066130"/>
          </a:xfrm>
        </p:spPr>
        <p:txBody>
          <a:bodyPr>
            <a:normAutofit fontScale="90000"/>
          </a:bodyPr>
          <a:lstStyle/>
          <a:p>
            <a:r>
              <a:rPr lang="es-CO" b="1" i="1" dirty="0" smtClean="0">
                <a:solidFill>
                  <a:srgbClr val="FF0000"/>
                </a:solidFill>
                <a:latin typeface="Agency FB" pitchFamily="34" charset="0"/>
              </a:rPr>
              <a:t>Debido a esto: ¿Qué ferviente invitación nos hace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p:txBody>
          <a:bodyPr>
            <a:normAutofit lnSpcReduction="10000"/>
          </a:bodyPr>
          <a:lstStyle/>
          <a:p>
            <a:pPr marL="0" indent="0" algn="ctr">
              <a:buNone/>
            </a:pPr>
            <a:r>
              <a:rPr lang="es-CO" dirty="0">
                <a:solidFill>
                  <a:srgbClr val="FF0000"/>
                </a:solidFill>
              </a:rPr>
              <a:t>Heb.4:16</a:t>
            </a:r>
            <a:r>
              <a:rPr lang="es-CO" dirty="0" smtClean="0"/>
              <a:t>. </a:t>
            </a:r>
            <a:r>
              <a:rPr lang="es-CO" i="1" dirty="0" smtClean="0">
                <a:solidFill>
                  <a:srgbClr val="0070C0"/>
                </a:solidFill>
              </a:rPr>
              <a:t>»Lleguémosnos</a:t>
            </a:r>
            <a:r>
              <a:rPr lang="es-CO" i="1" dirty="0">
                <a:solidFill>
                  <a:srgbClr val="0070C0"/>
                </a:solidFill>
              </a:rPr>
              <a:t>, pues, confiadamente al trono de su gracia, a fin de alcanzar misericordia, y hallar gracia para el auxilio </a:t>
            </a:r>
            <a:r>
              <a:rPr lang="es-CO" i="1" dirty="0" smtClean="0">
                <a:solidFill>
                  <a:srgbClr val="0070C0"/>
                </a:solidFill>
              </a:rPr>
              <a:t>oportuno»</a:t>
            </a:r>
            <a:r>
              <a:rPr lang="es-CO" dirty="0" smtClean="0"/>
              <a:t>.</a:t>
            </a:r>
            <a:endParaRPr lang="es-CO" dirty="0"/>
          </a:p>
          <a:p>
            <a:endParaRPr lang="es-CO" dirty="0"/>
          </a:p>
          <a:p>
            <a:pPr marL="0" indent="0" algn="ctr">
              <a:buNone/>
            </a:pPr>
            <a:r>
              <a:rPr lang="es-CO" b="1" dirty="0">
                <a:solidFill>
                  <a:srgbClr val="FF0000"/>
                </a:solidFill>
              </a:rPr>
              <a:t> Apoc.22:17</a:t>
            </a:r>
            <a:r>
              <a:rPr lang="es-CO" b="1" dirty="0"/>
              <a:t>.</a:t>
            </a:r>
            <a:r>
              <a:rPr lang="es-CO" b="1" baseline="30000" dirty="0"/>
              <a:t> </a:t>
            </a:r>
            <a:r>
              <a:rPr lang="es-CO" i="1" dirty="0">
                <a:solidFill>
                  <a:srgbClr val="0070C0"/>
                </a:solidFill>
              </a:rPr>
              <a:t>Y el </a:t>
            </a:r>
            <a:r>
              <a:rPr lang="es-CO" i="1" u="sng" dirty="0">
                <a:solidFill>
                  <a:srgbClr val="0070C0"/>
                </a:solidFill>
              </a:rPr>
              <a:t>Espíritu y la esposa</a:t>
            </a:r>
            <a:r>
              <a:rPr lang="es-CO" i="1" dirty="0">
                <a:solidFill>
                  <a:srgbClr val="0070C0"/>
                </a:solidFill>
              </a:rPr>
              <a:t> dicen: </a:t>
            </a:r>
            <a:r>
              <a:rPr lang="es-CO" i="1" dirty="0" smtClean="0">
                <a:solidFill>
                  <a:srgbClr val="0070C0"/>
                </a:solidFill>
              </a:rPr>
              <a:t>«Ven</a:t>
            </a:r>
            <a:r>
              <a:rPr lang="es-CO" i="1" dirty="0">
                <a:solidFill>
                  <a:srgbClr val="0070C0"/>
                </a:solidFill>
              </a:rPr>
              <a:t>. Y el que </a:t>
            </a:r>
            <a:r>
              <a:rPr lang="es-CO" i="1" u="sng" dirty="0">
                <a:solidFill>
                  <a:srgbClr val="0070C0"/>
                </a:solidFill>
              </a:rPr>
              <a:t>oye</a:t>
            </a:r>
            <a:r>
              <a:rPr lang="es-CO" i="1" dirty="0">
                <a:solidFill>
                  <a:srgbClr val="0070C0"/>
                </a:solidFill>
              </a:rPr>
              <a:t>, diga: Ven. Y el que tiene </a:t>
            </a:r>
            <a:r>
              <a:rPr lang="es-CO" i="1" u="sng" dirty="0">
                <a:solidFill>
                  <a:srgbClr val="0070C0"/>
                </a:solidFill>
              </a:rPr>
              <a:t>sed</a:t>
            </a:r>
            <a:r>
              <a:rPr lang="es-CO" i="1" dirty="0">
                <a:solidFill>
                  <a:srgbClr val="0070C0"/>
                </a:solidFill>
              </a:rPr>
              <a:t>, venga. Y el que </a:t>
            </a:r>
            <a:r>
              <a:rPr lang="es-CO" i="1" u="sng" dirty="0">
                <a:solidFill>
                  <a:srgbClr val="0070C0"/>
                </a:solidFill>
              </a:rPr>
              <a:t>quiere</a:t>
            </a:r>
            <a:r>
              <a:rPr lang="es-CO" i="1" dirty="0">
                <a:solidFill>
                  <a:srgbClr val="0070C0"/>
                </a:solidFill>
              </a:rPr>
              <a:t>, tome del agua de la vida de </a:t>
            </a:r>
            <a:r>
              <a:rPr lang="es-CO" i="1" u="sng" dirty="0" smtClean="0">
                <a:solidFill>
                  <a:srgbClr val="0070C0"/>
                </a:solidFill>
              </a:rPr>
              <a:t>balde</a:t>
            </a:r>
            <a:r>
              <a:rPr lang="es-CO" i="1" dirty="0" smtClean="0">
                <a:solidFill>
                  <a:srgbClr val="0070C0"/>
                </a:solidFill>
              </a:rPr>
              <a:t>»</a:t>
            </a:r>
            <a:r>
              <a:rPr lang="es-CO" dirty="0" smtClean="0"/>
              <a:t>.</a:t>
            </a:r>
            <a:endParaRPr lang="es-CO" dirty="0"/>
          </a:p>
          <a:p>
            <a:endParaRPr lang="es-CO" dirty="0"/>
          </a:p>
        </p:txBody>
      </p:sp>
    </p:spTree>
    <p:extLst>
      <p:ext uri="{BB962C8B-B14F-4D97-AF65-F5344CB8AC3E}">
        <p14:creationId xmlns:p14="http://schemas.microsoft.com/office/powerpoint/2010/main" val="295025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888432"/>
          </a:xfrm>
        </p:spPr>
        <p:txBody>
          <a:bodyPr>
            <a:normAutofit fontScale="77500" lnSpcReduction="20000"/>
          </a:bodyPr>
          <a:lstStyle/>
          <a:p>
            <a:pPr marL="0" indent="0" algn="ctr">
              <a:buNone/>
            </a:pPr>
            <a:r>
              <a:rPr lang="es-CO" sz="4000" i="1" dirty="0" smtClean="0">
                <a:solidFill>
                  <a:srgbClr val="FF0000"/>
                </a:solidFill>
              </a:rPr>
              <a:t>¿Qué significa esta agua de vida, donde encontrarla, de donde procede esta agua pura que Dios nos ofrece, y a quién representa?</a:t>
            </a:r>
          </a:p>
          <a:p>
            <a:endParaRPr lang="es-CO" dirty="0"/>
          </a:p>
          <a:p>
            <a:pPr marL="0" indent="0" algn="ctr">
              <a:buNone/>
            </a:pPr>
            <a:r>
              <a:rPr lang="es-CO" dirty="0" smtClean="0">
                <a:solidFill>
                  <a:srgbClr val="FF0000"/>
                </a:solidFill>
              </a:rPr>
              <a:t>Apoc.22:1</a:t>
            </a:r>
            <a:r>
              <a:rPr lang="es-CO" dirty="0" smtClean="0"/>
              <a:t>. </a:t>
            </a:r>
            <a:r>
              <a:rPr lang="es-CO" i="1" dirty="0" smtClean="0">
                <a:solidFill>
                  <a:srgbClr val="0070C0"/>
                </a:solidFill>
              </a:rPr>
              <a:t>Y mostróme </a:t>
            </a:r>
            <a:r>
              <a:rPr lang="es-CO" i="1" dirty="0">
                <a:solidFill>
                  <a:srgbClr val="0070C0"/>
                </a:solidFill>
              </a:rPr>
              <a:t>un río puro de agua de vida, claro como cristal, que salía del trono de Dios, y del </a:t>
            </a:r>
            <a:r>
              <a:rPr lang="es-CO" i="1" dirty="0" smtClean="0">
                <a:solidFill>
                  <a:srgbClr val="0070C0"/>
                </a:solidFill>
              </a:rPr>
              <a:t>Cordero.</a:t>
            </a:r>
          </a:p>
          <a:p>
            <a:pPr marL="0" indent="0" algn="ctr">
              <a:buNone/>
            </a:pPr>
            <a:endParaRPr lang="es-CO" i="1" dirty="0">
              <a:solidFill>
                <a:srgbClr val="0070C0"/>
              </a:solidFill>
            </a:endParaRPr>
          </a:p>
          <a:p>
            <a:pPr marL="0" indent="0" algn="ctr">
              <a:buNone/>
            </a:pPr>
            <a:r>
              <a:rPr lang="es-CO" dirty="0" smtClean="0"/>
              <a:t>Ya sabemos que salía del «trono de Dios», Pero </a:t>
            </a:r>
            <a:r>
              <a:rPr lang="es-CO" dirty="0" smtClean="0">
                <a:solidFill>
                  <a:srgbClr val="FF0000"/>
                </a:solidFill>
              </a:rPr>
              <a:t>¿a quién representa? </a:t>
            </a:r>
            <a:endParaRPr lang="es-CO" dirty="0">
              <a:solidFill>
                <a:srgbClr val="FF0000"/>
              </a:solidFill>
            </a:endParaRPr>
          </a:p>
        </p:txBody>
      </p:sp>
      <p:pic>
        <p:nvPicPr>
          <p:cNvPr id="1026" name="Picture 2" descr="http://t0.gstatic.com/images?q=tbn:ANd9GcRr3ca26qumm3-1o7Z2o7lOw_QfB52pQN83F07kHzcd_RxKcEW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573015"/>
            <a:ext cx="2592288" cy="29865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5574" y="4005064"/>
            <a:ext cx="5208513" cy="2554545"/>
          </a:xfrm>
          <a:prstGeom prst="rect">
            <a:avLst/>
          </a:prstGeom>
        </p:spPr>
        <p:txBody>
          <a:bodyPr wrap="square">
            <a:spAutoFit/>
          </a:bodyPr>
          <a:lstStyle/>
          <a:p>
            <a:pPr algn="ctr"/>
            <a:r>
              <a:rPr lang="es-CO" sz="3200" dirty="0">
                <a:solidFill>
                  <a:srgbClr val="FF0000"/>
                </a:solidFill>
              </a:rPr>
              <a:t>Juan 7:37.</a:t>
            </a:r>
            <a:r>
              <a:rPr lang="es-CO" sz="3200" b="1" dirty="0"/>
              <a:t> </a:t>
            </a:r>
            <a:r>
              <a:rPr lang="es-CO" sz="3200" dirty="0"/>
              <a:t>En el último y gran día de la fiesta, Jesús se puso en pie y alzó la voz, diciendo:  </a:t>
            </a:r>
            <a:r>
              <a:rPr lang="es-CO" sz="3200" i="1" u="sng" dirty="0">
                <a:solidFill>
                  <a:srgbClr val="0070C0"/>
                </a:solidFill>
              </a:rPr>
              <a:t>«Si alguno tiene sed, venga a mí y beba». </a:t>
            </a:r>
          </a:p>
        </p:txBody>
      </p:sp>
    </p:spTree>
    <p:extLst>
      <p:ext uri="{BB962C8B-B14F-4D97-AF65-F5344CB8AC3E}">
        <p14:creationId xmlns:p14="http://schemas.microsoft.com/office/powerpoint/2010/main" val="256937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1000" fill="hold"/>
                                        <p:tgtEl>
                                          <p:spTgt spid="1026"/>
                                        </p:tgtEl>
                                        <p:attrNameLst>
                                          <p:attrName>ppt_w</p:attrName>
                                        </p:attrNameLst>
                                      </p:cBhvr>
                                      <p:tavLst>
                                        <p:tav tm="0">
                                          <p:val>
                                            <p:fltVal val="0"/>
                                          </p:val>
                                        </p:tav>
                                        <p:tav tm="100000">
                                          <p:val>
                                            <p:strVal val="#ppt_w"/>
                                          </p:val>
                                        </p:tav>
                                      </p:tavLst>
                                    </p:anim>
                                    <p:anim calcmode="lin" valueType="num">
                                      <p:cBhvr>
                                        <p:cTn id="29" dur="1000" fill="hold"/>
                                        <p:tgtEl>
                                          <p:spTgt spid="1026"/>
                                        </p:tgtEl>
                                        <p:attrNameLst>
                                          <p:attrName>ppt_h</p:attrName>
                                        </p:attrNameLst>
                                      </p:cBhvr>
                                      <p:tavLst>
                                        <p:tav tm="0">
                                          <p:val>
                                            <p:fltVal val="0"/>
                                          </p:val>
                                        </p:tav>
                                        <p:tav tm="100000">
                                          <p:val>
                                            <p:strVal val="#ppt_h"/>
                                          </p:val>
                                        </p:tav>
                                      </p:tavLst>
                                    </p:anim>
                                    <p:anim calcmode="lin" valueType="num">
                                      <p:cBhvr>
                                        <p:cTn id="30" dur="1000" fill="hold"/>
                                        <p:tgtEl>
                                          <p:spTgt spid="1026"/>
                                        </p:tgtEl>
                                        <p:attrNameLst>
                                          <p:attrName>style.rotation</p:attrName>
                                        </p:attrNameLst>
                                      </p:cBhvr>
                                      <p:tavLst>
                                        <p:tav tm="0">
                                          <p:val>
                                            <p:fltVal val="90"/>
                                          </p:val>
                                        </p:tav>
                                        <p:tav tm="100000">
                                          <p:val>
                                            <p:fltVal val="0"/>
                                          </p:val>
                                        </p:tav>
                                      </p:tavLst>
                                    </p:anim>
                                    <p:animEffect transition="in" filter="fade">
                                      <p:cBhvr>
                                        <p:cTn id="31" dur="1000"/>
                                        <p:tgtEl>
                                          <p:spTgt spid="1026"/>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randombar(horizont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p:spPr>
        <p:txBody>
          <a:bodyPr>
            <a:normAutofit/>
          </a:bodyPr>
          <a:lstStyle/>
          <a:p>
            <a:pPr marL="0" indent="0" algn="ctr">
              <a:buNone/>
            </a:pPr>
            <a:r>
              <a:rPr lang="es-CO" sz="2800" dirty="0"/>
              <a:t>Note que </a:t>
            </a:r>
            <a:r>
              <a:rPr lang="es-CO" sz="2800" dirty="0" smtClean="0"/>
              <a:t>en </a:t>
            </a:r>
            <a:r>
              <a:rPr lang="es-CO" sz="2800" dirty="0" smtClean="0">
                <a:solidFill>
                  <a:srgbClr val="FF0000"/>
                </a:solidFill>
              </a:rPr>
              <a:t>Apoc.21:1 y 22:17 </a:t>
            </a:r>
            <a:r>
              <a:rPr lang="es-CO" sz="2800" dirty="0" smtClean="0"/>
              <a:t>que hemos mencionado del </a:t>
            </a:r>
            <a:r>
              <a:rPr lang="es-CO" sz="2800" dirty="0"/>
              <a:t>N. Testamento, aparecen cinco elementos: Aparece </a:t>
            </a:r>
            <a:r>
              <a:rPr lang="es-CO" sz="2800" dirty="0" smtClean="0"/>
              <a:t>el </a:t>
            </a:r>
            <a:r>
              <a:rPr lang="es-CO" sz="2800" i="1" u="sng" dirty="0" smtClean="0">
                <a:solidFill>
                  <a:srgbClr val="0070C0"/>
                </a:solidFill>
              </a:rPr>
              <a:t>Trono</a:t>
            </a:r>
            <a:r>
              <a:rPr lang="es-CO" sz="2800" i="1" u="sng" dirty="0">
                <a:solidFill>
                  <a:srgbClr val="0070C0"/>
                </a:solidFill>
              </a:rPr>
              <a:t>, el Padre, el Hijo, el E</a:t>
            </a:r>
            <a:r>
              <a:rPr lang="es-CO" sz="2800" i="1" u="sng" dirty="0" smtClean="0">
                <a:solidFill>
                  <a:srgbClr val="0070C0"/>
                </a:solidFill>
              </a:rPr>
              <a:t>. Santo </a:t>
            </a:r>
            <a:r>
              <a:rPr lang="es-CO" sz="2800" i="1" u="sng" dirty="0">
                <a:solidFill>
                  <a:srgbClr val="0070C0"/>
                </a:solidFill>
              </a:rPr>
              <a:t>y un rio</a:t>
            </a:r>
            <a:r>
              <a:rPr lang="es-CO" sz="2800" i="1" u="sng" dirty="0" smtClean="0">
                <a:solidFill>
                  <a:srgbClr val="0070C0"/>
                </a:solidFill>
              </a:rPr>
              <a:t>.</a:t>
            </a:r>
            <a:endParaRPr lang="es-CO" sz="2800" i="1" u="sng" dirty="0">
              <a:solidFill>
                <a:srgbClr val="0070C0"/>
              </a:solidFill>
            </a:endParaRPr>
          </a:p>
        </p:txBody>
      </p:sp>
      <p:sp>
        <p:nvSpPr>
          <p:cNvPr id="4" name="3 Rectángulo"/>
          <p:cNvSpPr/>
          <p:nvPr/>
        </p:nvSpPr>
        <p:spPr>
          <a:xfrm>
            <a:off x="323528" y="2551837"/>
            <a:ext cx="5112568" cy="3970318"/>
          </a:xfrm>
          <a:prstGeom prst="rect">
            <a:avLst/>
          </a:prstGeom>
          <a:blipFill>
            <a:blip r:embed="rId2"/>
            <a:tile tx="0" ty="0" sx="100000" sy="100000" flip="none" algn="tl"/>
          </a:blipFill>
        </p:spPr>
        <p:txBody>
          <a:bodyPr wrap="square">
            <a:spAutoFit/>
          </a:bodyPr>
          <a:lstStyle/>
          <a:p>
            <a:pPr algn="ctr"/>
            <a:r>
              <a:rPr lang="es-CO" sz="2800" dirty="0"/>
              <a:t>Estos cinco elementos también deben están en el A. Testamento, puesto que el Evangelio es eterno,</a:t>
            </a:r>
            <a:r>
              <a:rPr lang="es-CO" sz="2800" i="1" dirty="0">
                <a:solidFill>
                  <a:srgbClr val="0070C0"/>
                </a:solidFill>
              </a:rPr>
              <a:t> </a:t>
            </a:r>
            <a:r>
              <a:rPr lang="es-CO" sz="2800" dirty="0"/>
              <a:t>Dios no tiene un plan para salvar a la gente desde el Génesis en el A. Testamento, y otro diferente para salvar a las personas hasta el Apocalipsis en el N. Testamento.</a:t>
            </a:r>
          </a:p>
        </p:txBody>
      </p:sp>
      <p:pic>
        <p:nvPicPr>
          <p:cNvPr id="2050" name="Picture 2" descr="http://t0.gstatic.com/images?q=tbn:ANd9GcRapcrvGNGxo7cmDbJcnrvT__mK6fTagMFchvHq9zTVk4lhMqt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551838"/>
            <a:ext cx="3240360" cy="253334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652120" y="5301208"/>
            <a:ext cx="3240360" cy="1200329"/>
          </a:xfrm>
          <a:prstGeom prst="rect">
            <a:avLst/>
          </a:prstGeom>
        </p:spPr>
        <p:txBody>
          <a:bodyPr wrap="square">
            <a:spAutoFit/>
          </a:bodyPr>
          <a:lstStyle/>
          <a:p>
            <a:pPr algn="ctr"/>
            <a:r>
              <a:rPr lang="es-CO" b="1" dirty="0">
                <a:solidFill>
                  <a:srgbClr val="FF0000"/>
                </a:solidFill>
              </a:rPr>
              <a:t>A </a:t>
            </a:r>
            <a:r>
              <a:rPr lang="es-CO" b="1" dirty="0" smtClean="0">
                <a:solidFill>
                  <a:srgbClr val="FF0000"/>
                </a:solidFill>
              </a:rPr>
              <a:t>través </a:t>
            </a:r>
            <a:r>
              <a:rPr lang="es-CO" b="1" dirty="0">
                <a:solidFill>
                  <a:srgbClr val="FF0000"/>
                </a:solidFill>
              </a:rPr>
              <a:t>de toda la Escritura se presenta a Cristo como el único medio de </a:t>
            </a:r>
            <a:r>
              <a:rPr lang="es-CO" b="1" dirty="0" smtClean="0">
                <a:solidFill>
                  <a:srgbClr val="FF0000"/>
                </a:solidFill>
              </a:rPr>
              <a:t>salvación</a:t>
            </a:r>
          </a:p>
          <a:p>
            <a:pPr algn="ctr"/>
            <a:r>
              <a:rPr lang="es-CO" dirty="0" smtClean="0"/>
              <a:t> (Lea Hechos 4:12).</a:t>
            </a:r>
            <a:endParaRPr lang="es-CO" dirty="0"/>
          </a:p>
        </p:txBody>
      </p:sp>
    </p:spTree>
    <p:extLst>
      <p:ext uri="{BB962C8B-B14F-4D97-AF65-F5344CB8AC3E}">
        <p14:creationId xmlns:p14="http://schemas.microsoft.com/office/powerpoint/2010/main" val="164312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284984"/>
            <a:ext cx="8229600" cy="3312368"/>
          </a:xfrm>
        </p:spPr>
        <p:txBody>
          <a:bodyPr>
            <a:normAutofit fontScale="85000" lnSpcReduction="20000"/>
          </a:bodyPr>
          <a:lstStyle/>
          <a:p>
            <a:pPr marL="0" indent="0" algn="ctr">
              <a:buNone/>
            </a:pPr>
            <a:r>
              <a:rPr lang="es-CO" dirty="0" smtClean="0"/>
              <a:t>Allí dice que «</a:t>
            </a:r>
            <a:r>
              <a:rPr lang="es-CO" i="1" dirty="0" smtClean="0">
                <a:solidFill>
                  <a:srgbClr val="0070C0"/>
                </a:solidFill>
              </a:rPr>
              <a:t>descendió en una nube</a:t>
            </a:r>
            <a:r>
              <a:rPr lang="es-CO" dirty="0" smtClean="0"/>
              <a:t>», ¿Pero qué venia dentro de la nube?</a:t>
            </a:r>
          </a:p>
          <a:p>
            <a:endParaRPr lang="es-CO" dirty="0"/>
          </a:p>
          <a:p>
            <a:pPr marL="0" indent="0" algn="ctr">
              <a:buNone/>
            </a:pPr>
            <a:r>
              <a:rPr lang="es-CO" dirty="0" smtClean="0">
                <a:solidFill>
                  <a:srgbClr val="FF0000"/>
                </a:solidFill>
              </a:rPr>
              <a:t>Job.26:9</a:t>
            </a:r>
            <a:r>
              <a:rPr lang="es-CO" dirty="0" smtClean="0"/>
              <a:t> «</a:t>
            </a:r>
            <a:r>
              <a:rPr lang="es-CO" i="1" u="sng" dirty="0" smtClean="0">
                <a:solidFill>
                  <a:srgbClr val="0070C0"/>
                </a:solidFill>
              </a:rPr>
              <a:t>Él </a:t>
            </a:r>
            <a:r>
              <a:rPr lang="es-CO" i="1" u="sng" dirty="0">
                <a:solidFill>
                  <a:srgbClr val="0070C0"/>
                </a:solidFill>
              </a:rPr>
              <a:t>cubre la faz de su trono</a:t>
            </a:r>
            <a:r>
              <a:rPr lang="es-CO" i="1" dirty="0">
                <a:solidFill>
                  <a:srgbClr val="0070C0"/>
                </a:solidFill>
              </a:rPr>
              <a:t>, y sobre él </a:t>
            </a:r>
            <a:r>
              <a:rPr lang="es-CO" i="1" u="sng" dirty="0">
                <a:solidFill>
                  <a:srgbClr val="0070C0"/>
                </a:solidFill>
              </a:rPr>
              <a:t>extiende su </a:t>
            </a:r>
            <a:r>
              <a:rPr lang="es-CO" i="1" u="sng" dirty="0" smtClean="0">
                <a:solidFill>
                  <a:srgbClr val="0070C0"/>
                </a:solidFill>
              </a:rPr>
              <a:t>nube</a:t>
            </a:r>
            <a:r>
              <a:rPr lang="es-CO" dirty="0" smtClean="0"/>
              <a:t>».</a:t>
            </a:r>
          </a:p>
          <a:p>
            <a:pPr marL="0" indent="0" algn="ctr">
              <a:buNone/>
            </a:pPr>
            <a:r>
              <a:rPr lang="es-CO" dirty="0"/>
              <a:t>Aun cuando las nubes pueden hacer invisible su trono </a:t>
            </a:r>
            <a:r>
              <a:rPr lang="es-CO" dirty="0" smtClean="0"/>
              <a:t>éste </a:t>
            </a:r>
            <a:r>
              <a:rPr lang="es-CO" dirty="0"/>
              <a:t>existe y </a:t>
            </a:r>
            <a:r>
              <a:rPr lang="es-CO" i="1" u="sng" dirty="0"/>
              <a:t>lo verán finalmente los </a:t>
            </a:r>
            <a:r>
              <a:rPr lang="es-CO" i="1" u="sng" dirty="0" smtClean="0"/>
              <a:t>redimidos</a:t>
            </a:r>
          </a:p>
          <a:p>
            <a:pPr marL="0" indent="0" algn="ctr">
              <a:buNone/>
            </a:pPr>
            <a:r>
              <a:rPr lang="es-CO" dirty="0" smtClean="0">
                <a:solidFill>
                  <a:srgbClr val="FF0000"/>
                </a:solidFill>
              </a:rPr>
              <a:t> Apoc. 22:1-4.</a:t>
            </a:r>
            <a:endParaRPr lang="es-CO" dirty="0">
              <a:solidFill>
                <a:srgbClr val="FF0000"/>
              </a:solidFill>
            </a:endParaRPr>
          </a:p>
        </p:txBody>
      </p:sp>
      <p:pic>
        <p:nvPicPr>
          <p:cNvPr id="3074" name="Picture 2" descr="http://t2.gstatic.com/images?q=tbn:ANd9GcRypYSDqiuJmYcW-BwI0ofeN_CAcU3BiOfz2RFpONvAukx17EjG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5879" y="260648"/>
            <a:ext cx="2466975" cy="273921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19" y="260648"/>
            <a:ext cx="6344359" cy="2800767"/>
          </a:xfrm>
          <a:prstGeom prst="rect">
            <a:avLst/>
          </a:prstGeom>
        </p:spPr>
        <p:txBody>
          <a:bodyPr wrap="square">
            <a:spAutoFit/>
          </a:bodyPr>
          <a:lstStyle/>
          <a:p>
            <a:pPr algn="ctr"/>
            <a:r>
              <a:rPr lang="es-CO" sz="3600" b="1" u="sng" dirty="0"/>
              <a:t>(1). El Trono</a:t>
            </a:r>
            <a:r>
              <a:rPr lang="es-CO" sz="2800" dirty="0"/>
              <a:t>. Leamos </a:t>
            </a:r>
            <a:r>
              <a:rPr lang="es-CO" sz="2800" dirty="0">
                <a:solidFill>
                  <a:srgbClr val="FF0000"/>
                </a:solidFill>
              </a:rPr>
              <a:t>Éxodo 34:5</a:t>
            </a:r>
            <a:r>
              <a:rPr lang="es-CO" sz="2800" dirty="0"/>
              <a:t>. Allí habla del momento cuando Dios se manifestó al pueblo de Israel en el monte Sinaí: </a:t>
            </a:r>
            <a:r>
              <a:rPr lang="es-CO" sz="2800" b="1" baseline="30000" dirty="0"/>
              <a:t> </a:t>
            </a:r>
            <a:r>
              <a:rPr lang="es-CO" sz="2800" b="1" i="1" baseline="30000" dirty="0">
                <a:solidFill>
                  <a:srgbClr val="0070C0"/>
                </a:solidFill>
              </a:rPr>
              <a:t>«</a:t>
            </a:r>
            <a:r>
              <a:rPr lang="es-CO" sz="2800" i="1" dirty="0">
                <a:solidFill>
                  <a:srgbClr val="0070C0"/>
                </a:solidFill>
              </a:rPr>
              <a:t>Y Jehová descendió en una </a:t>
            </a:r>
            <a:r>
              <a:rPr lang="es-CO" sz="2800" i="1" u="sng" dirty="0">
                <a:solidFill>
                  <a:srgbClr val="0070C0"/>
                </a:solidFill>
              </a:rPr>
              <a:t>nube</a:t>
            </a:r>
            <a:r>
              <a:rPr lang="es-CO" sz="2800" i="1" dirty="0">
                <a:solidFill>
                  <a:srgbClr val="0070C0"/>
                </a:solidFill>
              </a:rPr>
              <a:t>, y estuvo allí con él (con Moisés), y llamó en el nombre de Jehová»</a:t>
            </a:r>
          </a:p>
        </p:txBody>
      </p:sp>
    </p:spTree>
    <p:extLst>
      <p:ext uri="{BB962C8B-B14F-4D97-AF65-F5344CB8AC3E}">
        <p14:creationId xmlns:p14="http://schemas.microsoft.com/office/powerpoint/2010/main" val="266210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ipe(down)">
                                      <p:cBhvr>
                                        <p:cTn id="24" dur="500"/>
                                        <p:tgtEl>
                                          <p:spTgt spid="3">
                                            <p:txEl>
                                              <p:pRg st="3" end="3"/>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05064"/>
            <a:ext cx="8352928" cy="2697163"/>
          </a:xfrm>
        </p:spPr>
        <p:txBody>
          <a:bodyPr>
            <a:normAutofit/>
          </a:bodyPr>
          <a:lstStyle/>
          <a:p>
            <a:pPr marL="0" indent="0" algn="ctr">
              <a:buNone/>
            </a:pPr>
            <a:r>
              <a:rPr lang="es-CO" sz="3600" b="1" u="sng" dirty="0" smtClean="0"/>
              <a:t>(2). El Padre</a:t>
            </a:r>
            <a:r>
              <a:rPr lang="es-CO" dirty="0" smtClean="0"/>
              <a:t>. </a:t>
            </a:r>
            <a:r>
              <a:rPr lang="es-CO" dirty="0" smtClean="0">
                <a:solidFill>
                  <a:srgbClr val="FF0000"/>
                </a:solidFill>
              </a:rPr>
              <a:t>Éxodo 20:1,2</a:t>
            </a:r>
            <a:r>
              <a:rPr lang="es-CO" dirty="0" smtClean="0"/>
              <a:t>.</a:t>
            </a:r>
            <a:r>
              <a:rPr lang="es-CO" b="1" baseline="30000" dirty="0"/>
              <a:t> </a:t>
            </a:r>
            <a:r>
              <a:rPr lang="es-CO" b="1" baseline="30000" dirty="0" smtClean="0"/>
              <a:t> </a:t>
            </a:r>
            <a:r>
              <a:rPr lang="es-CO" dirty="0"/>
              <a:t>Y habló Dios todas estas palabras, diciendo: </a:t>
            </a:r>
            <a:r>
              <a:rPr lang="es-CO" b="1" baseline="30000" dirty="0" smtClean="0"/>
              <a:t>«</a:t>
            </a:r>
            <a:r>
              <a:rPr lang="es-CO" i="1" dirty="0" smtClean="0">
                <a:solidFill>
                  <a:srgbClr val="0070C0"/>
                </a:solidFill>
              </a:rPr>
              <a:t>Yo </a:t>
            </a:r>
            <a:r>
              <a:rPr lang="es-CO" i="1" dirty="0">
                <a:solidFill>
                  <a:srgbClr val="0070C0"/>
                </a:solidFill>
              </a:rPr>
              <a:t>soy Jehová tu Dios, que te saqué de la tierra de Egipto, de casa de </a:t>
            </a:r>
            <a:r>
              <a:rPr lang="es-CO" i="1" dirty="0" smtClean="0">
                <a:solidFill>
                  <a:srgbClr val="0070C0"/>
                </a:solidFill>
              </a:rPr>
              <a:t>siervos</a:t>
            </a:r>
            <a:r>
              <a:rPr lang="es-CO" dirty="0" smtClean="0"/>
              <a:t>». </a:t>
            </a:r>
            <a:endParaRPr lang="es-CO" dirty="0"/>
          </a:p>
        </p:txBody>
      </p:sp>
      <p:pic>
        <p:nvPicPr>
          <p:cNvPr id="4098" name="Picture 2" descr="http://t2.gstatic.com/images?q=tbn:ANd9GcTeTSn5yfutFQANfW1E_aXv60WnLJGXQQjgJnSR1f7SQFGpGRJ0d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41538"/>
            <a:ext cx="3168352" cy="317009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41538"/>
            <a:ext cx="5328592" cy="3170099"/>
          </a:xfrm>
          <a:prstGeom prst="rect">
            <a:avLst/>
          </a:prstGeom>
        </p:spPr>
        <p:txBody>
          <a:bodyPr wrap="square">
            <a:spAutoFit/>
          </a:bodyPr>
          <a:lstStyle/>
          <a:p>
            <a:pPr algn="ctr"/>
            <a:r>
              <a:rPr lang="es-CO" sz="4000" dirty="0">
                <a:solidFill>
                  <a:srgbClr val="FF0000"/>
                </a:solidFill>
              </a:rPr>
              <a:t>Ezequiel 1</a:t>
            </a:r>
            <a:r>
              <a:rPr lang="es-CO" sz="4000" dirty="0"/>
              <a:t>: dice que el trono de Dios es transportado por ángeles a semejanza de relámpago.</a:t>
            </a:r>
          </a:p>
        </p:txBody>
      </p:sp>
    </p:spTree>
    <p:extLst>
      <p:ext uri="{BB962C8B-B14F-4D97-AF65-F5344CB8AC3E}">
        <p14:creationId xmlns:p14="http://schemas.microsoft.com/office/powerpoint/2010/main" val="3042917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heel(1)">
                                      <p:cBhvr>
                                        <p:cTn id="15"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528392"/>
          </a:xfrm>
        </p:spPr>
        <p:txBody>
          <a:bodyPr>
            <a:normAutofit fontScale="85000" lnSpcReduction="10000"/>
          </a:bodyPr>
          <a:lstStyle/>
          <a:p>
            <a:pPr marL="0" indent="0" algn="ctr">
              <a:buNone/>
            </a:pPr>
            <a:r>
              <a:rPr lang="es-CO" dirty="0" smtClean="0">
                <a:solidFill>
                  <a:srgbClr val="FF0000"/>
                </a:solidFill>
              </a:rPr>
              <a:t>Deut.33:1,2</a:t>
            </a:r>
            <a:r>
              <a:rPr lang="es-CO" dirty="0" smtClean="0"/>
              <a:t>.</a:t>
            </a:r>
            <a:r>
              <a:rPr lang="es-CO" dirty="0"/>
              <a:t> Y esta es la bendición con la que Moisés, varón de Dios, bendijo a los hijos de Israel, antes de morir</a:t>
            </a:r>
            <a:r>
              <a:rPr lang="es-CO" dirty="0" smtClean="0"/>
              <a:t>.</a:t>
            </a:r>
            <a:endParaRPr lang="es-CO" dirty="0"/>
          </a:p>
          <a:p>
            <a:r>
              <a:rPr lang="es-CO" b="1" baseline="30000" dirty="0"/>
              <a:t>2 </a:t>
            </a:r>
            <a:r>
              <a:rPr lang="es-CO" dirty="0"/>
              <a:t>Y dijo: Jehová vino de Sinaí, y de Seir les esclareció; resplandeció del monte de </a:t>
            </a:r>
            <a:r>
              <a:rPr lang="es-CO" dirty="0" smtClean="0"/>
              <a:t>Paran, </a:t>
            </a:r>
            <a:r>
              <a:rPr lang="es-CO" dirty="0"/>
              <a:t>y vino con diez mil santos; a su </a:t>
            </a:r>
            <a:r>
              <a:rPr lang="es-CO" i="1" dirty="0">
                <a:solidFill>
                  <a:srgbClr val="0070C0"/>
                </a:solidFill>
              </a:rPr>
              <a:t>diestra la ley de fuego para </a:t>
            </a:r>
            <a:r>
              <a:rPr lang="es-CO" i="1" dirty="0" smtClean="0">
                <a:solidFill>
                  <a:srgbClr val="0070C0"/>
                </a:solidFill>
              </a:rPr>
              <a:t>ellos</a:t>
            </a:r>
          </a:p>
          <a:p>
            <a:endParaRPr lang="es-CO" i="1" dirty="0">
              <a:solidFill>
                <a:srgbClr val="0070C0"/>
              </a:solidFill>
            </a:endParaRPr>
          </a:p>
          <a:p>
            <a:pPr marL="0" indent="0" algn="ctr">
              <a:buNone/>
            </a:pPr>
            <a:r>
              <a:rPr lang="es-CO" b="1" dirty="0" smtClean="0">
                <a:solidFill>
                  <a:srgbClr val="FF0000"/>
                </a:solidFill>
              </a:rPr>
              <a:t>Aquí encontramos, tres puntos importantes.</a:t>
            </a:r>
          </a:p>
        </p:txBody>
      </p:sp>
      <p:sp>
        <p:nvSpPr>
          <p:cNvPr id="4" name="3 Rectángulo"/>
          <p:cNvSpPr/>
          <p:nvPr/>
        </p:nvSpPr>
        <p:spPr>
          <a:xfrm>
            <a:off x="347868" y="3933056"/>
            <a:ext cx="5736300" cy="2677656"/>
          </a:xfrm>
          <a:prstGeom prst="rect">
            <a:avLst/>
          </a:prstGeom>
        </p:spPr>
        <p:txBody>
          <a:bodyPr wrap="square">
            <a:spAutoFit/>
          </a:bodyPr>
          <a:lstStyle/>
          <a:p>
            <a:r>
              <a:rPr lang="es-CO" sz="2800" dirty="0"/>
              <a:t>1). Dios trajo la Ley a su derecha.</a:t>
            </a:r>
          </a:p>
          <a:p>
            <a:r>
              <a:rPr lang="es-CO" sz="2800" dirty="0"/>
              <a:t>2). Dios libró a los israelitas de la esclavitud, para darles le Ley de la libertad. Note que esta no es una carga, es la ley de amor </a:t>
            </a:r>
            <a:endParaRPr lang="es-CO" sz="2800" dirty="0" smtClean="0"/>
          </a:p>
          <a:p>
            <a:r>
              <a:rPr lang="es-CO" sz="2800" dirty="0" smtClean="0">
                <a:solidFill>
                  <a:srgbClr val="FF0000"/>
                </a:solidFill>
              </a:rPr>
              <a:t>(</a:t>
            </a:r>
            <a:r>
              <a:rPr lang="es-CO" sz="2800" dirty="0">
                <a:solidFill>
                  <a:srgbClr val="FF0000"/>
                </a:solidFill>
              </a:rPr>
              <a:t>Es importante que lea Mat.22:35-40).</a:t>
            </a:r>
          </a:p>
        </p:txBody>
      </p:sp>
      <p:sp>
        <p:nvSpPr>
          <p:cNvPr id="5" name="AutoShape 2" descr="data:image/jpeg;base64,/9j/4AAQSkZJRgABAQAAAQABAAD/2wCEAAkGBhQSEBUUExQVFRUVFxgYFxgYGBgaGBgZHBgdHBoYGBgaHSYeGBwjHBgYIC8gIycpLCwsHB8xNTAqNSYrLCkBCQoKDgwOGg8PGikkHCQpKSkpKSwpKSkpKSkpKSwpKSkpKSkpKSwpKSkpLCwpKSwsLCwpKSk1KSksLCkpLCwpKf/AABEIAMgA/AMBIgACEQEDEQH/xAAcAAABBQEBAQAAAAAAAAAAAAAFAAIDBAYBBwj/xAA6EAABAgMGAwcDAwQCAgMAAAABAhEAAyEEBRIxQVFhcYEGEyKRobHwMsHRB1LhFCNC8WKiM5IWcoL/xAAZAQACAwEAAAAAAAAAAAAAAAACAwABBAX/xAAlEQACAgICAQQDAQEAAAAAAAAAAQIRAyESMUEEEyJRMmGRcYH/2gAMAwEAAhEDEQA/AIp1yYyoupIqW2PLNtIz9psmEkVByIzL66b6cY3U2zsl2jLWuSUqUo1c13cxyvUrjTSN8FYITZik6+sGeyt4ETpYNEvhYahTjLWrQOXKYHVRdobZQtOFSqAGjaHP39ozJ+S1pmx7RXAhcxMxBUkswWCQUTAXDpHGkALx7XVKLVIKZooVy1MF8cJoCeEae7b378d44KhSYlq//caF+m20FF3HJCUWjAlUxRIQpnwpGZSDTETRzUDjG1R5bXRTlRjuy3aIpmFPiAowXQ1y1g/fN6mVMTOS2CYUpVU+FQ35j1HGKV/WEreZVS01xZk7h82aLN1gWmzizuFFQIY0NC1P+QpygKcfj/A7TI+0lp7yQiYklQHhUeCi6abO46iMtNQSxxHdxt8MaG4pZxTrLNGRKFD7jiCx5wHtMruipBLlKm5sfvGfKnqZaroozLKa1LaEu54Rn73syUJckla1HU+EZufxBq23mWYBqGupL+kZm3WvGWrT7gF/OkacPdozzolsNnLFSsTFmzrx5RYm2yhrpv8AKxX/AK0YGcv/AIgbfHgfMWXJ46b/AAQ3i5O2LuughKtDVBz184tKvDFR2bNX8QGNtf5n1+aQydbQAwHn7NtEeKyrDsyzEVDtFa03lgBJJ5cYGWS/JiC4JI2JLZRStloxqJYgbbHWGRw/ZTZFaLSpSiSS5O8RhZ3PnCIhojShRKJh3PmYaVHc+ZhohyhEIcxnc+cIrO58zDYUQg/Gdz5wkqL5nzMPRZy2LTeOhLMREshICw1fdz+YjXOO5hilQwxRDveHc+ZjmM7nzhNHIIg7Gdz5xNJUWzPmYrtE0jLrEIe+yJymKVRUtdkxF3De352ixZ7SlaUr/cAQfnWO43oKMYROKn2a4toz1us4SMnPKvKKl32CbPWESwA+pICUgVJUrQAOeTxoLZIJZq4j89oN9lrpaRaFn6iEytwQogr80sPOMXs8sleA5SqNkV39mU2YgpUJitVnEBp4UBKgyTV8RJVTLKCtrtWJKBhCRLSUgB2Ys9CT+0ViZKn0OzakvtFdc1wWBJBIoCz1qf3IO9MixqBHQUFFUjNZCZAILlIFcRpQZsHB8RDEkhgz1w+IPaOziFzAoKmylqDqwKwuWoohWSqVcBWbuqDK5BcOGNcL4ToQWqXIGmh4gt0pdOFTYQHVhoX1Z1UHIualTsAacbJYFl3QEFMySCFJCUlwR3iWFSSA6iCDiYPrGf7Zyv77g/WgK5HJXtG4tKMTkgJLnCVFRDAOC5TixMoAuHDVqqBl83Am0IT/AIqOLCcwzhnI+pKgxpX2hOTFyjSGKZ5laDiPSsUTdyXxKOZbia7wSvizLkLWmYGWB5jQjcHN4BTbQVENkPfjCIRkimx06TgLDM+giFZ8B4Z/OsSTLS40c66/KRSmKo2/SNEUwWQPrtDCHMT4IfLs7/KmG3QJDKlPk1K1pCWnaLE6UQD7bCKSvWLWyEZhGX5Q4IhImtBgFqxWQKBJWlLfuLO9KRDaUMohweX5aJcYKWFNwW203isVRRBd3R+PykdwbxzGSwiRK3IfT40QhLMtZKQNvLyispUTTpoVkw2AoPn4iqpJ1iIgoUceE8EUdaEkRx4cVRCHDEsnLrEETScohD1nsjeHeWPCXdCyHNWDgj3eNEpLVGvx4wHYS2ATVylMBN+l8saXI8wT1AjfzrQEpelCKHp/MZ3SVmmApsp2NGcesaG67QlCJ8rElJUlK0FTMCfDUcKHPSMcq8gxDMHz4fb/AFFywlypRdyw8soTDIm7Q2UbVGgVb0zErKGdLKKCS6QajXI5Av1d4VnmUYrWgKILuEYFkDDjVhqRQPuSzUEZG1XjPlzhOBQUIKv8aMoMpK0AhwWqQRXxRoLBfEqfRKgJqUuHYlKVpYgKoVDxMR4VB6gUMaI5FLRnlBoLoBdRLBmBCSGxJfwpb6QKE0H1FIascCXGKuegUPprnQHehiGYtgf8AkAmnhAeod6akPU1NWVHQSpycA1cuCAXJSWJdX1OAP8ALV2hlg0I2cEVc0Yu3io+TZPpQDi9FNmuTmo5qqMTmgSP+RowybpDxTdgATukV8SiBQUYFqwxMsKPiLAAtSrYQGpliYuovRsiHiygVedyptMru5yd8MwNiSoMFqQ9cL0rRTHSseVdoezE6yTFY04kN/5EvgIOWf0l6EGPaZitCQ5fCkEhXhrQUwpbXiAHeKc+QDKMucMaVgpbVtyXZLF2Lk0GRqRlFMtHhAdagBn8+8PtVhwmnIxtb87Hiy+KSFKlE1J+tBf6Vhhw8RHNqOLFlSdusY55HCVDFGzOWayguTp7/eLiLMcJILHdoVus+HIU+GKS7xLYTX1bpBbntFdFW0TS7Kd+P3hlhkhUyooHcRdXgWihqKk0rxb5nEBSE0SP5684enqhZYnykZJSHbTWAyhF6ZaGHH2iiSYKCaIxyRT582hhiZOWVIimZwYJw0jhMJodhiFHApoWJ4a0IRCCIhR0RyLIKFChRCCiWRlELRPIy6xCB255hCwxYhRUCNCFOD0j102IrfEaqqSA1CHcAs2ceMXdPZRALPQ8o9psM4qlS1YMHgSGrkEgPUDNn5xlf5UzTDoGd0mUtYbEMNCc3zppHZVsUaNmX+bxctdlNa5t6c+sQCQRl/HGEwxuMqXQ5ytDJicTnzHvAifdakHvJRPh8Qw0WnluB7cIOYSC46D7Q9CWNPPb+Ybkx8tgpknZ7tOJ5CJrJmUwKDAK4EZAuORyjUSsTAKJIBJBO53fWgru5NTHn163KVHFLSyjUgMAril9dx8N+5O2WAdzakrOEtjqVAbLQQ5bzbej1jyuL4z/AKLnDyjZLwlBUCMJIr4UlZDEE1PhAUkM7+biFKlapIOZDigOVBkRqkOBSoeHzp5UlCkrCkFLpUSSMOGhA1yA4eYiAqZILYHNSkM6nSCXIIcuOm2mtMVRKtFQTVsgQ+hYMr6RU0Gb8orKIAwhOwFKMalhkw9NoepgSVMAcgMVP+JBerlhwAHNyZgdQABUMwWJS1WzZzSo/EWQHqlMwDMrNH7hUmhIDMDXV9hGav7sgwMyQrwAFSkroUhn8JyZnoWaNDbbV3a5YKUqM44Cpvp+l2qwLcx4S2cD+019FCVSEBlDwrPApBBSeKVAvo+8Zsjg0+XgZFPweS3/AGgghANSHV9hSAgTF+/Un+oXRmYatQNn0iikkwzGqiqFS7OChix3yuvrD59lKGxAucoYlXSCuyVREtVIjSIlEok5PF6VYmAKmb141PKI5UD2Uky+FM4imZxctVp2y+ekUlKcxERoeExxR+dIIXNcy7TMShB8SlJSHrmWfkGJjZXV+lKlSJ8yaplJlKVKSlqlNSZlCwCQfCC9c4sujzsw2NF2u7ITLDPVKUoLAAUhYFFoUHStPA5cwYz4TETBGgQjDzlEcWQUJ4UJ4sgniez5dYrxPJy6xCFiRMIV1PWse09kraJlil6lPhVvVyM6nn+I8UAZXX7x6z2BKTZiQp1B3DGj1bjSvnGefdj8fZoTUeUMlpDsYeDWIlTGG2/8xaY0rzVUJ3MSSkeF89/nKGz5qQMztTeOWa2EEtkB/oc4CU0nRaR1a6RBOu1FoSynStNErFTwCk6pHNwMoj/qnJcihh9lW9RFPjPRCjYb1m3esy1JxoNcIPhWP3yyfpJd8tnEbKxWuXPR3skuHLhmKVEB8Q3w01BBLQKtJROkmVMSDiolWeBYDJUNUlquKliKxibPOnWWe6Sy0n/2D/SQc0mFrI8bp9AuPLo9OSCp8LimeFXhSRUqDgVLnpE8myMli/DMaEFRD1d6O9ADR65++71UuzJIEyUFLQZiSCFBgaPTEkKqDrTWC1qvIizd/LSrCugUspJTmMSmLE5HDqS1If78bYHtsA9urzly5aZA8SyoTFV+hIFH4qcsNgeEC7Za1TZP9NOVgmylEJUpnwsxlFf+OVCXTxFIDXigqUpSiVKUXKi5KuNd4bUh3d89/jRzsmbm7RphCtMr2m75aCQtwHAUC2iiW5uTAe2y7NJWWKSakEB8QORbTlvBftXYVzZMqbLcsME4APhWkeBZ2StAFf3JVGGmy2UWeNeGFq2zPldPosW+8DMU+gyeIkTKO9W+NDJaWz+UhLJMa0ktISTpnsA2fDy/EctE49DFZ4RXEog0qzhohwEErk7PTrUopkoxYQ6lEhKEDdS1EAcKudIu6B7D36XWqcm3JTIk98paVJYkgJS4xLJcBIAep33aPbkWVeG0opi7sAAUHjUHY60BrGc7B21FisfclUuZMQ2JSB+8qVgCyP7mE5kammTk12dv0LVaZihREtBJ/cyyz8aRnl6iPJRRojiajbK36iWGzWoBCgn+oQgJDgkAKdSglslOABs7x5zfX6RLlyU2izze+lLQlSfCywWdSVgFg1cuLs0aizKVaZi8X1rKi9aKUSzDb7Bob2avUoE6RMOKWElbOcOIfUAXOYNaDKmsBizudvwSWOqPFJqSCQcxQxG8FL2sJDrY/WtKjo70bzPlAuNi2Z2qOGFCjsWUciaVl1iGJ5GXWIQnmZ/N8o3/AOnt4qwrQCwSAtXQsfcR58czzMHOzc1lc3Hp89YRk6sdHs9Qt88JL7N8+CKi7UVkgHCG8/xFbEVh1OVauwB47RZsq0UoH56coyPk/wDDQiO2DIPtplEZtwAKan5nHbaKuGb4NIgkyAQaa035mBUHZLIUI7yijT56wTstlKUpGaej/OEUU2Zjo336wTkoGHiM9APxziY9SI+ixKs3eKBJofCsBxxBTnhKfWvXPXxdqwsn6mzq4NTUfPKDKrUnD4TUVHH0PmPvAv8ArB3px4sjUBtRVteleehZtxvyVF0zl19p5klJlrdaCGKVeINsxzEELH2kKEnuFYAr6kFOIdCp3BbI+sA7dZP8k1BqCPUdNoEmYpCsQp7RkTtaHWl/hrbXZxMQFgAO5IGQPB6sYECRhcjy0i7dloM2StMvwLI9eByS4DOcngH3a5KyghSVpLFBzfj81icLRbmkELHeapS8SQKggg1CkmhSoagiDP8A8Est4WYzJKhZpks+PFiUku7OHpsFDbI6UL5uRdnXhmJYkJUNiCAWfcZQy67cqWiahJP9zByGEvlrnB48rxgSjzRib67NzbNMUhYBKaFi/wDLQGUI+ikmRbZsmUZMpQmSQZq2HePgZkqzSUqHWsZLt9+lMuWhU2ylWJCFTDLzdCT4iDoQDQatvHQxZeS2ZZwo8fIpHDGgsvYq1zSAiSTiSFBRYIwnIlZ8I5EvF2x/ptaVT0SiEjEWxOSKZ6ZRoF9mUSmsep3JZZxuiQvAlMl1gJQRiUoKLzZiWqTk7kgAUAjQy/0VsyJY7yYsNkXbOpJpmdhtxi1eN0SbPZkSZJaXJQpSkkkqWSpPiD6uR0ekZ/U/g0x2FVKwHb7CJCJYRMUpM5PeKD+FIcYfD+5nBOrRPdkgmVOwlsfdorkQklZFNfp84Zdd0TLRkyUJDKWoslI0B3PARp7DYpMqXgCe8Yk4lAhJJ2QPqoAHUdMo5cYSm+XRsnKKVLsHdhpBM51BghRKicnCT0zbzjI39aBZb1bEEy5mIAkOAmYFJBfQJOb59I21tnLUaHRgEpADO7MGAHDWPL/1FsC0d3iqHJB1AVp5iNXp2k+BmyW1yBU1R7idLJdlrNCCHYHMcUxmjBGyWkJkrBzJYB83S35gcY6MFVmRuxRyFCgyhRNJFIhieRl1iEJ1VJrl/oxeum04VVy2ighVMtTzh0ssoGFSV6Go2trvIyyEjxOkVPTroc4r2m814nFPb8awPmupKFPUih5Gopy9YdPkqKQGz+3wRjcdh8mEJd4zFnCVBRHAeWXrGnkDDL6P8EZm4rH/AHEq/wBbNGrtC0g4RoznbhBY47bQSZTs0/GocaRftBdLAYgK84HoWkKJDgHKmWefCLlntiKM23LkIXFJN2HdkxsnhJyIFBTrAW1LH+WYFPm8H5s3Dyag4kPAy0WdE1QDtXzfpzg2CZNV8qkL8JCklsSSKeX7uMEitE1GJGuadQdQ33h9/wB1y5coqH10CTSpyEB7q8Gvi1O547wvLBcb8lwk1rwW5E5UqYFILEevA8I3NyGz3lMlpm+Cckp8QoVISXKFaKDBgcxlGNUy+B9POCdxTzZ5yZgAcHUOCNXf3zhMZpNWMataPRe1N1qWVd4CUKLhWbHcHTlGFvC5zZwHLlZURthSQEng5xeUeu3VfEq1SnRWniSdOEDL97HyZyQVKMsJBAIZmJJ14vD8vpuSuIuOStM887J27u7XKKiySopLmgxApHKpEbO1W+ZMlzHICkJSiakjxEY2SA9BiCqndOkZS3dnEoJMmamclB8WGiuqTnlo4jT9m7kSlphKiVMQmlSFAgqCamoBbzaE4o5PxQyVdmju+ShMpKZaQlJSDpQaBtxlHZlgSg40pSFHUVUfxENtvPupZLAq20eBt3do5s84UyuZegfmPaOtyXTM3F9lTtXeZUQgNmKZ5xDY+yywDMtJVgIAEtCStSw4IFB4QSBGok3KgrSspBIq5qScnfT16RZtNqxKwgkBLOxIrm1OY84RLFylcgueqRlVXbaJrJ7ruJY+lFEpQNyHcqO7ViO22BUnCBMxucg/8secbC0TpUpLzSK5YqudgM4y97fqAlLossrGrVamCR0GZ5t1gJwhFbey4yk+kXbluskjEG348OWTx53+pFgM1U+UA6x9AyoDp0eNZJvq1yyJk9aQkhylhjCaM5aj7UOWUZafNVNtCprHxEljmAS4hPOKSS7sPi/J45arKqWopWkpIzBEQx6L21uoLkFTeOTUHdBLEdPsY86aOhjnzVmSUeLoUchQoMEUTycusQxNIy6xCE9mn4ZgOx2f0grbrIKFJZ8q5iAaRUnYwZsc7vAcR+kDkz68id4RkVOx0Hqi1cyMcmaP85RTNDajEELHmpB6GCpPjDasRyIzeM9ZZ3dWjMMXGwZQplo7QZsczElJyw58noPOEZVdMtBizylApKWGBnUcn4bxcVeSVBjQ6nQ8X+3rAa0W9awEpJCQKMzZfPmdNMlb1+cIXyUeg9sLzbyGLDm/R6fMokss1LpA1L8gN+JgYbqniWZoSTLH1EeLDxwnTKoi5cCAoKV+0ZbvtyGkBOPkKLCk2eVKZ8soF2214CVOwSOOcEbTKCE4q5UjL2098pv8BU8Ttyhcdy2W9dEfertC+8W+GuEHT8k7xcw4YjkgCgDadIcoH4IKcnJ/opKiTFBqWlKVoB+lpb71SCfUmBNjsRmLTLTmshI2rQdNY0l7pQbSoJKiAAM9QlmBOgbbzFYVLSsZA9D7MdoLOQJUkBLAqLAADcnjzjG9sO1i7RMwIUUywWAGvE7wGsk9UtXhLE0pX01iBXhWVPWCn6lyjRaxpOzW3Xa7IqSZc1BkzG/8iC66F6k51b+IMS7KZMj+oM7v0pUBRGBRBLMTWoJFYwl1XdMtU0IQlyfqJoEp/cpW3vpG77QYJFhRZ5ZxMpAJ6lRJbciG45Pi3QMlui3d1jNolJWvHK0UFAElv2nTmYM2KxSUUQxPmTr1PnGRvOelU6VJKQrvLM1Q5C2UpJ8qeUeT3gtaZhWCAEkfT4WGT0h8J0Kmj6It97y5MpcwqBw0Zw76BtOogN2OvRM7vTMI70rK83BGmHdnZuAjyCR2nnAtMUZiVBnUSVNtiBfrWD/ZztcmzTCoeNJGHCqhBcHEOTVEC875r6JGC4v7NH+pM5feywKJKKcyog+w84d2as4TZhN8OMOORFHCW+ptWPCBHaa9lWhQmFDJYAJq+p8q5wFN5KQkpSspBzGJnpo+UZZZV7rlVj1H4pFm+L1UuYoFyziu711z6xXEwiSpyQ/0h2L5eWdIpLnBqH59oYlY1YQlN3ZbaLQRjkhK8iVyif8AioU9Y8vtdnMtakKopBIPMFo9R/qUdxmPrSBV6gOBwy84xXbqQBasYFJiEK6gYT6p9Y6fpW6pmTMvJnYUcjsbRAniWTlEaRE0k06xCDAplHnF6zrwtxDHr8MUEqZTjMH7xaROAO715VygZBxZNbZJDOp2y5bwXuS3JwVzevEcvIxRt9mJl4gaPk9BFG7JzTAP3UIhLXOIb0zXsQps/wANSL4upQT3hZqeZ32MCrMouHOzHb5SDMm3KwMTQ6MD0jBST2NWwpct9pSnCqiWIOo2L/tzbaI7VKlyUYpThL6kEuzBvPKM+QpKlGrnInYvnFW8L4WEiUDnpqHPvDFNyXEnQrytqleEE8amnCKckFmEPlSMOflx4mJwQBTOBulSLSOS04fntD0L6CIlLf8AjyeOylV884GizS9k7KO9K6+FBAOmJfgD/wDsT0i/NV3lomGWgeIqJD+EVqRQa777w24JDWVcyoUtYCeUtJJ/7LA6GLFllKMyckOCSXepFT5wmTTdMZBFQySF1AxDjQRXRZq+IUO9IMmxhDuxJqTvtTaKc5J1y3/iEOST0PSKgtqpBPdKUlwx4jOu8Ns97zEqK3JJDEKAUCOKVOCI5apgAZIbctUxSUWrBqToW9MKG/VGd36iVLGTAAZMmmQA+0Z5RcEFmNDE6S9IqrDKMMi2KkytZ5bJCTmlx009IdNWyTowLRPr094rrRiLaZmHXbtiyO2zJpCMJUWGT5HfPKGmyMMS1EqzNXHrFlwnaK6zifb3P4g0/CKIrIj+6HyLgAe7xdt0jL6qHUk0MRSFALTz8vjxdtYc9BAzl8gktFs2BJs5w0DpUoCgLOx4M56Rlu1+LGgEukJ8OThy5BOtSc4213B5RH/Fv+sZvtbZAqQhYZ0rw65FL8sxDsMqkgJrRjY5DlJrCCY6BmE0TSMusNRQ5ecTSAWNNdnirJRDMltXd4dgdvhjs015GGSzWKCDdgfAqWsGoBbXJ0kcwfIwHlrwrB2PtFqx2hpiVOxGp5UziO3JAWWYg1pxqx4jKFpU2G3o1KyAxDMUgvw0945Z7QchmXEV7DaUrkaumnTP0iiq8jUIDPrr00jH7bbaDTD9tvQIDKUCrPi/KA9jVjmmYrWIbPZMRBJHF/vvFwDDlkMsqxOKjaXYa3smWqtD/EOKOOnlDZW7A5esOWqtMoUwiGaKU+bQ2TMdYY03/ENM5yR/qJJQ4QfSBs2VgvaV3EtGJu7ScQNCSVFSiN82i7ZrwUqaQWwqACQKAuaZZltTGGxNTTzjb3PLSuVKUGJCUvwIS226XzjLOFO/sfB2EhY6gzFDkNPz5RFa7OgJcCvzIfeLCUhgWeIycRbCW3jNLMm2khqTQCtVnVVwAMy+vQRTnWLCl1U23MawXckkEhyBn94EXjYQVEqJAGpPCCxvkrKkZcCpjkyT4cXH8RcmpBNAyRQUbXeHzpP9lzqqg5CHWIoErMMUac4nVFadPCc84ctizq5L184imrwpJpow55RJZ52IF2B0fICBtqtBVoQR81hsItuimTSqYauSQfWCqzX582gJZpSiXybP55QVE98JyeJlWy0aG5z6wHvmz45akE105pMFbmVUeUV7Uj+4eJV7P9oCLqmEzzm0SGUQHz1Df6iax2R1sdD7ctIs3jJJnnDniJpu+cS2aUXxHM5nmc/OOi5/EzJKyeRZQRl7fPKHpu1n0rlSLtgl4iwEXFWOpY++0Y3maY6jHTJNS+58obgf56fN4U2eSeFfKHS11jdsTobImDECch7Q68EMXBcKAP5B6+8QTUt6+8SLcoB0FIv9g/ovXDafEUaKBbnFibLwqZmA+VgRYlstNWDhzweNRbElaQpnVQHiRn7QjL8ZX9jIOyFaglOeeeUQzJgIp8/MVyjTR/tFuXYzuYS0l2Mtk1nNGJiZRpD5dnAiKcraEXb0F0R9zVzDxPGVOkRTZlHoIpKXUanaHKPIAJO4jU9l1+Ehg6VBQz16++8ZKW7Dl6QUsN5d2pKhpm+sZ8sbVIbjdM9EsxBTSHql+XCMzJ7YoSo+Al2piypyhk79QUpHhkk6VXT2jlP02Vy0jTzijVJTAe8bixVSTyLn1eM7af1FmZJlISeZP+4Hr7f2nQpS3AH0MPx+kzpi5ZYB6Tcax4pnRIq54/iBN7WxKVMpQJGgOI1zfDrAqZ2mnTCe9mLUnRIoOoDPE0ucujICQeQ/1G72nH8hPJPoqWq3hQZCw/l0rA4TlfxBSfJSosoV+aw2VIwljUcfs8Pi4paQHkjs9pLVFdItLkFQdz7Q5OE5NEhlPrC3Pei6Ky1MMI+GHqolLZB/nGOWqzYcJfeOTTlwH3idlIO3Kuo+eUPtwaYT/wAgfOnTOK9zzKjnFy8UeM//AJPrArr/AKMM5aZGGdMO5fzY/eHpswVpnxiW85oTaMJ1D/aDFyXFNtBHdIUri3h54jSGy5eBUUmwfYbuLgJAcmj09Y2t39jJOAFc9RUc8IYDgHBfnGquTsKmUAVEKURVhQcHNWgjabJKCmJ/6g+sacXplVy7JKf0fLNolajU/mIC8Sqn+KrdOcRkQ8UJVYsXfZceINkK1bWK6g4HX583iSTaSlT6xH1opdkU6UyiOLQeuy2FSWOteup9B5wFtBdR1ia7Znjbenn8EDNco7ItPRo/6YZnI++vKLCcogs9KPnXkW/3E8xbCOZO7o0RY2YpusUVzaRLifP5SKlqVRoZCJGypOmE8uETWeQXc9PnzSJ7Fd2pzgimyajSDnlS0gVFsGIKhD1TwQN4tWkACuXvAozSXpR4kflsvodNtZ0+UiNExTbcdY6JQ5nhBq5uyk+0HDJlrmEZgDLmch1MM0tA2wPKS51PtBO5bgmWucJUv6i51YdAPnCPRbj/AETmqY2haZQ/ahlK8/pHrHoXZvsLZ7ElQlYyVtiUojERoAQAwerb9IOMJMFtHjd+/p0qxhC1zArxAUSUhRLnDLcuogAlRYAOMzEMvsfbJiSZVlmqH7lJwjpjIxdI91vm+rPZk+NSMaQcCaFfIah6VLR51fv6iTFOAQgcDXqf9QM8cU7bCi21o8ltJWlREwKCkliDQg8t6R3+sUzkOOUE72tneqKjV+p5uYCrljKvzSBVMjdBOyLxJIGnnCmLIcBRHPlFKzSylJJDfPvDO/Kmbcvt8rAcNl8iwlTrDqKjx05RbUadIHyJf9xP4pF9R4PlFSWyIJ3SKiCd6/UBugwLuo1EFrxzl039jC4ryM8E90djzabbImrwmUlONSXqoh2Ck/tKvR49csg0Iyzpry4D3jKfp3PS3dlsRT4eLVKelT5xtjLAJfr86x1MVcTNLTIZ84JT6DeKJUNvUD7RJaLQFEtVKcmq5zPDhzMUkylqck4a5MS3UQbbIkj5aXLOI0OZ0jrHY+UKFAAI7gOx8jCMstkfKOwooIQSf2k70MMCCDkfKFCiyjWWNTykrYvQHPPfg+fnHJ8wnSFCjnyiuRoi9FdiSze8dRIOZduX8R2FEeikXETGDAZR1U3mPP0hQoXxQVgyYFKOrRHNsxbLPh0hQo0dC7PQ/wBOf0xNqSJ88kSXZKQcJmEfVX/FALh8yQWbOParBYpcmWES0pQhNAlIASIUKNUIpIWyyX0aKF9H+yoEqDj/ABUUnzFYUKGMi7PEL+QqWohya1O/M5mM0sKJyMKFHKe5M0y0RqshOY9IciwMXNWypHYUVyfRVFWfLUs4Uj0P4icWbCAwPlnChQ160Czljkf3BQ1d89AYlMogmh8oUKBfZPBeu0MRB22JdCKatHYUAumMLdx20y5iVHEyFhVBVtW4s8ehL7VSCElHeGhzS3m9dYUKN2KTSFyWylO7UhsMqQSrNhUV3bXhFJSLwmHFgwvkMQFOThoUKCTcvJdJ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www.mensageiradapaz.org/imagens/dez-mandamen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933056"/>
            <a:ext cx="2873896"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078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028"/>
                                        </p:tgtEl>
                                        <p:attrNameLst>
                                          <p:attrName>style.visibility</p:attrName>
                                        </p:attrNameLst>
                                      </p:cBhvr>
                                      <p:to>
                                        <p:strVal val="visible"/>
                                      </p:to>
                                    </p:set>
                                    <p:anim calcmode="lin" valueType="num">
                                      <p:cBhvr>
                                        <p:cTn id="28" dur="1000" fill="hold"/>
                                        <p:tgtEl>
                                          <p:spTgt spid="1028"/>
                                        </p:tgtEl>
                                        <p:attrNameLst>
                                          <p:attrName>ppt_w</p:attrName>
                                        </p:attrNameLst>
                                      </p:cBhvr>
                                      <p:tavLst>
                                        <p:tav tm="0">
                                          <p:val>
                                            <p:fltVal val="0"/>
                                          </p:val>
                                        </p:tav>
                                        <p:tav tm="100000">
                                          <p:val>
                                            <p:strVal val="#ppt_w"/>
                                          </p:val>
                                        </p:tav>
                                      </p:tavLst>
                                    </p:anim>
                                    <p:anim calcmode="lin" valueType="num">
                                      <p:cBhvr>
                                        <p:cTn id="29" dur="1000" fill="hold"/>
                                        <p:tgtEl>
                                          <p:spTgt spid="1028"/>
                                        </p:tgtEl>
                                        <p:attrNameLst>
                                          <p:attrName>ppt_h</p:attrName>
                                        </p:attrNameLst>
                                      </p:cBhvr>
                                      <p:tavLst>
                                        <p:tav tm="0">
                                          <p:val>
                                            <p:fltVal val="0"/>
                                          </p:val>
                                        </p:tav>
                                        <p:tav tm="100000">
                                          <p:val>
                                            <p:strVal val="#ppt_h"/>
                                          </p:val>
                                        </p:tav>
                                      </p:tavLst>
                                    </p:anim>
                                    <p:anim calcmode="lin" valueType="num">
                                      <p:cBhvr>
                                        <p:cTn id="30" dur="1000" fill="hold"/>
                                        <p:tgtEl>
                                          <p:spTgt spid="1028"/>
                                        </p:tgtEl>
                                        <p:attrNameLst>
                                          <p:attrName>style.rotation</p:attrName>
                                        </p:attrNameLst>
                                      </p:cBhvr>
                                      <p:tavLst>
                                        <p:tav tm="0">
                                          <p:val>
                                            <p:fltVal val="90"/>
                                          </p:val>
                                        </p:tav>
                                        <p:tav tm="100000">
                                          <p:val>
                                            <p:fltVal val="0"/>
                                          </p:val>
                                        </p:tav>
                                      </p:tavLst>
                                    </p:anim>
                                    <p:animEffect transition="in" filter="fade">
                                      <p:cBhvr>
                                        <p:cTn id="31" dur="1000"/>
                                        <p:tgtEl>
                                          <p:spTgt spid="1028"/>
                                        </p:tgtEl>
                                      </p:cBhvr>
                                    </p:animEffect>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wipe(down)">
                                      <p:cBhvr>
                                        <p:cTn id="36" dur="580">
                                          <p:stCondLst>
                                            <p:cond delay="0"/>
                                          </p:stCondLst>
                                        </p:cTn>
                                        <p:tgtEl>
                                          <p:spTgt spid="4">
                                            <p:txEl>
                                              <p:pRg st="0" end="0"/>
                                            </p:txEl>
                                          </p:spTgt>
                                        </p:tgtEl>
                                      </p:cBhvr>
                                    </p:animEffect>
                                    <p:anim calcmode="lin" valueType="num">
                                      <p:cBhvr>
                                        <p:cTn id="37"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42" dur="26">
                                          <p:stCondLst>
                                            <p:cond delay="650"/>
                                          </p:stCondLst>
                                        </p:cTn>
                                        <p:tgtEl>
                                          <p:spTgt spid="4">
                                            <p:txEl>
                                              <p:pRg st="0" end="0"/>
                                            </p:txEl>
                                          </p:spTgt>
                                        </p:tgtEl>
                                      </p:cBhvr>
                                      <p:to x="100000" y="60000"/>
                                    </p:animScale>
                                    <p:animScale>
                                      <p:cBhvr>
                                        <p:cTn id="43" dur="166" decel="50000">
                                          <p:stCondLst>
                                            <p:cond delay="676"/>
                                          </p:stCondLst>
                                        </p:cTn>
                                        <p:tgtEl>
                                          <p:spTgt spid="4">
                                            <p:txEl>
                                              <p:pRg st="0" end="0"/>
                                            </p:txEl>
                                          </p:spTgt>
                                        </p:tgtEl>
                                      </p:cBhvr>
                                      <p:to x="100000" y="100000"/>
                                    </p:animScale>
                                    <p:animScale>
                                      <p:cBhvr>
                                        <p:cTn id="44" dur="26">
                                          <p:stCondLst>
                                            <p:cond delay="1312"/>
                                          </p:stCondLst>
                                        </p:cTn>
                                        <p:tgtEl>
                                          <p:spTgt spid="4">
                                            <p:txEl>
                                              <p:pRg st="0" end="0"/>
                                            </p:txEl>
                                          </p:spTgt>
                                        </p:tgtEl>
                                      </p:cBhvr>
                                      <p:to x="100000" y="80000"/>
                                    </p:animScale>
                                    <p:animScale>
                                      <p:cBhvr>
                                        <p:cTn id="45" dur="166" decel="50000">
                                          <p:stCondLst>
                                            <p:cond delay="1338"/>
                                          </p:stCondLst>
                                        </p:cTn>
                                        <p:tgtEl>
                                          <p:spTgt spid="4">
                                            <p:txEl>
                                              <p:pRg st="0" end="0"/>
                                            </p:txEl>
                                          </p:spTgt>
                                        </p:tgtEl>
                                      </p:cBhvr>
                                      <p:to x="100000" y="100000"/>
                                    </p:animScale>
                                    <p:animScale>
                                      <p:cBhvr>
                                        <p:cTn id="46" dur="26">
                                          <p:stCondLst>
                                            <p:cond delay="1642"/>
                                          </p:stCondLst>
                                        </p:cTn>
                                        <p:tgtEl>
                                          <p:spTgt spid="4">
                                            <p:txEl>
                                              <p:pRg st="0" end="0"/>
                                            </p:txEl>
                                          </p:spTgt>
                                        </p:tgtEl>
                                      </p:cBhvr>
                                      <p:to x="100000" y="90000"/>
                                    </p:animScale>
                                    <p:animScale>
                                      <p:cBhvr>
                                        <p:cTn id="47" dur="166" decel="50000">
                                          <p:stCondLst>
                                            <p:cond delay="1668"/>
                                          </p:stCondLst>
                                        </p:cTn>
                                        <p:tgtEl>
                                          <p:spTgt spid="4">
                                            <p:txEl>
                                              <p:pRg st="0" end="0"/>
                                            </p:txEl>
                                          </p:spTgt>
                                        </p:tgtEl>
                                      </p:cBhvr>
                                      <p:to x="100000" y="100000"/>
                                    </p:animScale>
                                    <p:animScale>
                                      <p:cBhvr>
                                        <p:cTn id="48" dur="26">
                                          <p:stCondLst>
                                            <p:cond delay="1808"/>
                                          </p:stCondLst>
                                        </p:cTn>
                                        <p:tgtEl>
                                          <p:spTgt spid="4">
                                            <p:txEl>
                                              <p:pRg st="0" end="0"/>
                                            </p:txEl>
                                          </p:spTgt>
                                        </p:tgtEl>
                                      </p:cBhvr>
                                      <p:to x="100000" y="95000"/>
                                    </p:animScale>
                                    <p:animScale>
                                      <p:cBhvr>
                                        <p:cTn id="49" dur="166" decel="50000">
                                          <p:stCondLst>
                                            <p:cond delay="1834"/>
                                          </p:stCondLst>
                                        </p:cTn>
                                        <p:tgtEl>
                                          <p:spTgt spid="4">
                                            <p:txEl>
                                              <p:pRg st="0" end="0"/>
                                            </p:txEl>
                                          </p:spTgt>
                                        </p:tgtEl>
                                      </p:cBhvr>
                                      <p:to x="100000" y="100000"/>
                                    </p:animScale>
                                  </p:childTnLst>
                                </p:cTn>
                              </p:par>
                            </p:childTnLst>
                          </p:cTn>
                        </p:par>
                      </p:childTnLst>
                    </p:cTn>
                  </p:par>
                  <p:par>
                    <p:cTn id="50" fill="hold">
                      <p:stCondLst>
                        <p:cond delay="indefinite"/>
                      </p:stCondLst>
                      <p:childTnLst>
                        <p:par>
                          <p:cTn id="51" fill="hold">
                            <p:stCondLst>
                              <p:cond delay="0"/>
                            </p:stCondLst>
                            <p:childTnLst>
                              <p:par>
                                <p:cTn id="52" presetID="26" presetClass="entr" presetSubtype="0" fill="hold" nodeType="clickEffect">
                                  <p:stCondLst>
                                    <p:cond delay="0"/>
                                  </p:stCondLst>
                                  <p:childTnLst>
                                    <p:set>
                                      <p:cBhvr>
                                        <p:cTn id="53" dur="1" fill="hold">
                                          <p:stCondLst>
                                            <p:cond delay="0"/>
                                          </p:stCondLst>
                                        </p:cTn>
                                        <p:tgtEl>
                                          <p:spTgt spid="4">
                                            <p:txEl>
                                              <p:pRg st="1" end="1"/>
                                            </p:txEl>
                                          </p:spTgt>
                                        </p:tgtEl>
                                        <p:attrNameLst>
                                          <p:attrName>style.visibility</p:attrName>
                                        </p:attrNameLst>
                                      </p:cBhvr>
                                      <p:to>
                                        <p:strVal val="visible"/>
                                      </p:to>
                                    </p:set>
                                    <p:animEffect transition="in" filter="wipe(down)">
                                      <p:cBhvr>
                                        <p:cTn id="54" dur="580">
                                          <p:stCondLst>
                                            <p:cond delay="0"/>
                                          </p:stCondLst>
                                        </p:cTn>
                                        <p:tgtEl>
                                          <p:spTgt spid="4">
                                            <p:txEl>
                                              <p:pRg st="1" end="1"/>
                                            </p:txEl>
                                          </p:spTgt>
                                        </p:tgtEl>
                                      </p:cBhvr>
                                    </p:animEffect>
                                    <p:anim calcmode="lin" valueType="num">
                                      <p:cBhvr>
                                        <p:cTn id="55"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60" dur="26">
                                          <p:stCondLst>
                                            <p:cond delay="650"/>
                                          </p:stCondLst>
                                        </p:cTn>
                                        <p:tgtEl>
                                          <p:spTgt spid="4">
                                            <p:txEl>
                                              <p:pRg st="1" end="1"/>
                                            </p:txEl>
                                          </p:spTgt>
                                        </p:tgtEl>
                                      </p:cBhvr>
                                      <p:to x="100000" y="60000"/>
                                    </p:animScale>
                                    <p:animScale>
                                      <p:cBhvr>
                                        <p:cTn id="61" dur="166" decel="50000">
                                          <p:stCondLst>
                                            <p:cond delay="676"/>
                                          </p:stCondLst>
                                        </p:cTn>
                                        <p:tgtEl>
                                          <p:spTgt spid="4">
                                            <p:txEl>
                                              <p:pRg st="1" end="1"/>
                                            </p:txEl>
                                          </p:spTgt>
                                        </p:tgtEl>
                                      </p:cBhvr>
                                      <p:to x="100000" y="100000"/>
                                    </p:animScale>
                                    <p:animScale>
                                      <p:cBhvr>
                                        <p:cTn id="62" dur="26">
                                          <p:stCondLst>
                                            <p:cond delay="1312"/>
                                          </p:stCondLst>
                                        </p:cTn>
                                        <p:tgtEl>
                                          <p:spTgt spid="4">
                                            <p:txEl>
                                              <p:pRg st="1" end="1"/>
                                            </p:txEl>
                                          </p:spTgt>
                                        </p:tgtEl>
                                      </p:cBhvr>
                                      <p:to x="100000" y="80000"/>
                                    </p:animScale>
                                    <p:animScale>
                                      <p:cBhvr>
                                        <p:cTn id="63" dur="166" decel="50000">
                                          <p:stCondLst>
                                            <p:cond delay="1338"/>
                                          </p:stCondLst>
                                        </p:cTn>
                                        <p:tgtEl>
                                          <p:spTgt spid="4">
                                            <p:txEl>
                                              <p:pRg st="1" end="1"/>
                                            </p:txEl>
                                          </p:spTgt>
                                        </p:tgtEl>
                                      </p:cBhvr>
                                      <p:to x="100000" y="100000"/>
                                    </p:animScale>
                                    <p:animScale>
                                      <p:cBhvr>
                                        <p:cTn id="64" dur="26">
                                          <p:stCondLst>
                                            <p:cond delay="1642"/>
                                          </p:stCondLst>
                                        </p:cTn>
                                        <p:tgtEl>
                                          <p:spTgt spid="4">
                                            <p:txEl>
                                              <p:pRg st="1" end="1"/>
                                            </p:txEl>
                                          </p:spTgt>
                                        </p:tgtEl>
                                      </p:cBhvr>
                                      <p:to x="100000" y="90000"/>
                                    </p:animScale>
                                    <p:animScale>
                                      <p:cBhvr>
                                        <p:cTn id="65" dur="166" decel="50000">
                                          <p:stCondLst>
                                            <p:cond delay="1668"/>
                                          </p:stCondLst>
                                        </p:cTn>
                                        <p:tgtEl>
                                          <p:spTgt spid="4">
                                            <p:txEl>
                                              <p:pRg st="1" end="1"/>
                                            </p:txEl>
                                          </p:spTgt>
                                        </p:tgtEl>
                                      </p:cBhvr>
                                      <p:to x="100000" y="100000"/>
                                    </p:animScale>
                                    <p:animScale>
                                      <p:cBhvr>
                                        <p:cTn id="66" dur="26">
                                          <p:stCondLst>
                                            <p:cond delay="1808"/>
                                          </p:stCondLst>
                                        </p:cTn>
                                        <p:tgtEl>
                                          <p:spTgt spid="4">
                                            <p:txEl>
                                              <p:pRg st="1" end="1"/>
                                            </p:txEl>
                                          </p:spTgt>
                                        </p:tgtEl>
                                      </p:cBhvr>
                                      <p:to x="100000" y="95000"/>
                                    </p:animScale>
                                    <p:animScale>
                                      <p:cBhvr>
                                        <p:cTn id="67" dur="166" decel="50000">
                                          <p:stCondLst>
                                            <p:cond delay="1834"/>
                                          </p:stCondLst>
                                        </p:cTn>
                                        <p:tgtEl>
                                          <p:spTgt spid="4">
                                            <p:txEl>
                                              <p:pRg st="1" end="1"/>
                                            </p:txEl>
                                          </p:spTgt>
                                        </p:tgtEl>
                                      </p:cBhvr>
                                      <p:to x="100000" y="100000"/>
                                    </p:animScale>
                                  </p:childTnLst>
                                </p:cTn>
                              </p:par>
                              <p:par>
                                <p:cTn id="68" presetID="26" presetClass="entr" presetSubtype="0" fill="hold" nodeType="withEffect">
                                  <p:stCondLst>
                                    <p:cond delay="0"/>
                                  </p:stCondLst>
                                  <p:childTnLst>
                                    <p:set>
                                      <p:cBhvr>
                                        <p:cTn id="69" dur="1" fill="hold">
                                          <p:stCondLst>
                                            <p:cond delay="0"/>
                                          </p:stCondLst>
                                        </p:cTn>
                                        <p:tgtEl>
                                          <p:spTgt spid="4">
                                            <p:txEl>
                                              <p:pRg st="2" end="2"/>
                                            </p:txEl>
                                          </p:spTgt>
                                        </p:tgtEl>
                                        <p:attrNameLst>
                                          <p:attrName>style.visibility</p:attrName>
                                        </p:attrNameLst>
                                      </p:cBhvr>
                                      <p:to>
                                        <p:strVal val="visible"/>
                                      </p:to>
                                    </p:set>
                                    <p:animEffect transition="in" filter="wipe(down)">
                                      <p:cBhvr>
                                        <p:cTn id="70" dur="580">
                                          <p:stCondLst>
                                            <p:cond delay="0"/>
                                          </p:stCondLst>
                                        </p:cTn>
                                        <p:tgtEl>
                                          <p:spTgt spid="4">
                                            <p:txEl>
                                              <p:pRg st="2" end="2"/>
                                            </p:txEl>
                                          </p:spTgt>
                                        </p:tgtEl>
                                      </p:cBhvr>
                                    </p:animEffect>
                                    <p:anim calcmode="lin" valueType="num">
                                      <p:cBhvr>
                                        <p:cTn id="71"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72"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73"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74"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75"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76" dur="26">
                                          <p:stCondLst>
                                            <p:cond delay="650"/>
                                          </p:stCondLst>
                                        </p:cTn>
                                        <p:tgtEl>
                                          <p:spTgt spid="4">
                                            <p:txEl>
                                              <p:pRg st="2" end="2"/>
                                            </p:txEl>
                                          </p:spTgt>
                                        </p:tgtEl>
                                      </p:cBhvr>
                                      <p:to x="100000" y="60000"/>
                                    </p:animScale>
                                    <p:animScale>
                                      <p:cBhvr>
                                        <p:cTn id="77" dur="166" decel="50000">
                                          <p:stCondLst>
                                            <p:cond delay="676"/>
                                          </p:stCondLst>
                                        </p:cTn>
                                        <p:tgtEl>
                                          <p:spTgt spid="4">
                                            <p:txEl>
                                              <p:pRg st="2" end="2"/>
                                            </p:txEl>
                                          </p:spTgt>
                                        </p:tgtEl>
                                      </p:cBhvr>
                                      <p:to x="100000" y="100000"/>
                                    </p:animScale>
                                    <p:animScale>
                                      <p:cBhvr>
                                        <p:cTn id="78" dur="26">
                                          <p:stCondLst>
                                            <p:cond delay="1312"/>
                                          </p:stCondLst>
                                        </p:cTn>
                                        <p:tgtEl>
                                          <p:spTgt spid="4">
                                            <p:txEl>
                                              <p:pRg st="2" end="2"/>
                                            </p:txEl>
                                          </p:spTgt>
                                        </p:tgtEl>
                                      </p:cBhvr>
                                      <p:to x="100000" y="80000"/>
                                    </p:animScale>
                                    <p:animScale>
                                      <p:cBhvr>
                                        <p:cTn id="79" dur="166" decel="50000">
                                          <p:stCondLst>
                                            <p:cond delay="1338"/>
                                          </p:stCondLst>
                                        </p:cTn>
                                        <p:tgtEl>
                                          <p:spTgt spid="4">
                                            <p:txEl>
                                              <p:pRg st="2" end="2"/>
                                            </p:txEl>
                                          </p:spTgt>
                                        </p:tgtEl>
                                      </p:cBhvr>
                                      <p:to x="100000" y="100000"/>
                                    </p:animScale>
                                    <p:animScale>
                                      <p:cBhvr>
                                        <p:cTn id="80" dur="26">
                                          <p:stCondLst>
                                            <p:cond delay="1642"/>
                                          </p:stCondLst>
                                        </p:cTn>
                                        <p:tgtEl>
                                          <p:spTgt spid="4">
                                            <p:txEl>
                                              <p:pRg st="2" end="2"/>
                                            </p:txEl>
                                          </p:spTgt>
                                        </p:tgtEl>
                                      </p:cBhvr>
                                      <p:to x="100000" y="90000"/>
                                    </p:animScale>
                                    <p:animScale>
                                      <p:cBhvr>
                                        <p:cTn id="81" dur="166" decel="50000">
                                          <p:stCondLst>
                                            <p:cond delay="1668"/>
                                          </p:stCondLst>
                                        </p:cTn>
                                        <p:tgtEl>
                                          <p:spTgt spid="4">
                                            <p:txEl>
                                              <p:pRg st="2" end="2"/>
                                            </p:txEl>
                                          </p:spTgt>
                                        </p:tgtEl>
                                      </p:cBhvr>
                                      <p:to x="100000" y="100000"/>
                                    </p:animScale>
                                    <p:animScale>
                                      <p:cBhvr>
                                        <p:cTn id="82" dur="26">
                                          <p:stCondLst>
                                            <p:cond delay="1808"/>
                                          </p:stCondLst>
                                        </p:cTn>
                                        <p:tgtEl>
                                          <p:spTgt spid="4">
                                            <p:txEl>
                                              <p:pRg st="2" end="2"/>
                                            </p:txEl>
                                          </p:spTgt>
                                        </p:tgtEl>
                                      </p:cBhvr>
                                      <p:to x="100000" y="95000"/>
                                    </p:animScale>
                                    <p:animScale>
                                      <p:cBhvr>
                                        <p:cTn id="83" dur="166" decel="50000">
                                          <p:stCondLst>
                                            <p:cond delay="1834"/>
                                          </p:stCondLst>
                                        </p:cTn>
                                        <p:tgtEl>
                                          <p:spTgt spid="4">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3970784" cy="2664296"/>
          </a:xfrm>
        </p:spPr>
        <p:txBody>
          <a:bodyPr>
            <a:normAutofit fontScale="92500" lnSpcReduction="10000"/>
          </a:bodyPr>
          <a:lstStyle/>
          <a:p>
            <a:pPr marL="0" indent="0" algn="ctr">
              <a:buNone/>
            </a:pPr>
            <a:r>
              <a:rPr lang="es-CO" dirty="0" smtClean="0"/>
              <a:t>Los </a:t>
            </a:r>
            <a:r>
              <a:rPr lang="es-CO" dirty="0"/>
              <a:t>diez mil santos, son ángeles que grabaron la ley de Dios en sus mentes. Pero ellos no la guardaron </a:t>
            </a:r>
            <a:r>
              <a:rPr lang="es-CO" dirty="0">
                <a:solidFill>
                  <a:srgbClr val="FF0000"/>
                </a:solidFill>
              </a:rPr>
              <a:t>(Hechos 7:53). </a:t>
            </a:r>
          </a:p>
          <a:p>
            <a:endParaRPr lang="es-CO" dirty="0"/>
          </a:p>
        </p:txBody>
      </p:sp>
      <p:pic>
        <p:nvPicPr>
          <p:cNvPr id="4" name="Picture 2" descr="http://t2.gstatic.com/images?q=tbn:ANd9GcRypYSDqiuJmYcW-BwI0ofeN_CAcU3BiOfz2RFpONvAukx17EjG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212976"/>
            <a:ext cx="3912369" cy="345638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data:image/jpeg;base64,/9j/4AAQSkZJRgABAQAAAQABAAD/2wCEAAkGBhQSERUUExQWFRUWGBUYGBgYGBgXGBwaFxUXHBoaGBgaHCYfFxwkGRQYHy8gIycpLCwsFx4xNTAqNSYrLCkBCQoKDgwOGg8PGikkHyQsLCwsLCksLCwpLCksKSwsLCwsLCwsLCksLCwsLCwsLCwsLCwpKSwpLCksKSwpLCksLP/AABEIAL0BAAMBIgACEQEDEQH/xAAbAAACAwEBAQAAAAAAAAAAAAAEBQIDBgEHAP/EAEcQAAECBAMEBwIKCAYCAwAAAAECEQADBCEFEjEGQVFhEyJxgZGhsTLBBxQjQlJyorLR8BUzQ2JjkuHiFiSCwuPxRIMXNKP/xAAZAQADAQEBAAAAAAAAAAAAAAAAAQIDBAX/xAAkEQACAgICAgMAAwEAAAAAAAAAAQIREiEDMRNBIjJRYXGRUv/aAAwDAQACEQMRAD8A8dxNukWAAAFKDANoTAbQbiKflFt9JX3jAbR6WGhS7ONHWj5o+h4JeiT5o5HWj7LBjfoDjR80Syx3JB4mBFo40WhEdyRa4R0ypo+aLckfZIfiQUyvLH2WLQiPssPxL8HRQ0fNFxRHyZcSuHYqZU0SCYuEg8ImKYxa4ilFlAl8o7kglFKYJl4dFeJGmItyRIS+UP6LZxcz2EKPYI0FH8Hc0h1sn1h+JDUTCokchBEujf5vlHo0nYeUn2lPDCnwKQjRAPbvivCkUoo8ylYY/wA3ygpGzyjpLPh/SPTlykoHVljwA/7hvQSAQLI7zBhFBiePDZaYf2Z/l/pHytk5g/Zq/lj2SrWEaGSO5R98JptctdiUtxS/4PAoJhieY/4Zmj9kr+X+kVqwKYNZZ/lP4R6lIp1E2WPODhhc0+yZZ/1Ef7YbgkGJ4yvCFfQ8otpsNOdPV+cnd+8PdHrs+gnj/wAfP9Vcs+RYwmqZwSR0lMtF9VIDa8YylGFdjSo8mxD9Yv6yvvGBCmGVZI66vrK+8YH6DhFxhaRlKLYLkjolwYmkPCLk0Ji1xCXGLhLjvRQ1TQCLRRcotcRXjFIkmJimMNxS8os+Jcmi/Ei8EJk0sTFGYcih5RYmihqKHihKaOImlh78SiCqOHigxE3xSPvi0OPiZ4R98SPCHigoUppRFgpOUNEUETNHCxQULEyYtTTwWabjBEuQ8TKJVAtLR5i0eiYHsTLRLE2cHs4Tu74yKKZUtiUkPpaPQNntoE1MroJnVmgdX94DhzHCMmT7KJ+OIl9WWmw4Bm8IhT1sybvGXfe/dCfEZPRre4Yl34emsDy8TZQyuxOtwC/LUwPRdDiYgqnZUFm3FXnp74Oo1NchyNSAownk4i5Vl6tuspIJ8GMTpJhKTkdT6lToe+tlRGQx1UAziAlJPi/mYuFQZKbonBt6QkjyeFUhSUKZR624CZfuLvB05SQWK6iVz9tPjeHoQJU40mYSMy24KSE+sMMLopKk3Uk8lBopTTKJDTBMH7w95gw0ikfsUnsJT6OIT60Iu/w3SzbBKSf3JjHyIilewQ/ZVFTK5FWceBjhrpKbTpC0DiUCYkf6kORBNLJkzb01UtJ4S5ubxlrf0jFuS9iADgWIyv1c+VPHBYyqP57Yl+n6yXadSKINnQcwvv0PHjDFUyul6TJM8DdMT0a/FJaInbBcu0+lmS3tmSQpPB3tGcptrYHhk6mJWrtV94xbKw/lDb4qz9p8yYsRJj0I/VUULBRmOilHGGiJT6aQRLo3u0WmAmTStrF6aGHNPQOdD7oKk4eXYgtCzChFLoRwi1FLD9WHncIijCn0BtCyGJU00d+JXsI0ScJBFxbnF6cKbizafhEuYGbFCeEfGhs8ag0DDRogmkITcafnSJ8jAznxFt0VrpGjSGj35T3/AIQMrDX43iswoQ9D3RFUqHaMN8o4jC3O+HmAtosNBBWpQAS1iHzE7oCmVpRNKEBJSOI1LcYebV0suWkJluSgJNrAk7+d4QqxCUoJAJC9H1vv83jzubluXfRNse4PTVNTmdNmbMb274b0+xyhdc0ZrMUpdQI0vDjYjE5UyQEEpSq5Z9YKx2qnILSUBr39G4eEXFxZCM/VbKrm3MwknepJA720gVWxE4XSpBf6wbtLRGZtTVINw/8A0fzug6i2wqD1soUGuNL8rP3Rq5lIWq2UqZbKUgL3OhQ/3QLUfGUKYpmJTxCfVjfxjXU+2uZLTJTcW/AwfT47JZikpB0cEC/aL9xiVNjsxCpqVpYhKzvcsf8AUlYt2gxfRJKWyLUjilTlPiH9I2NVKlzA6BKUeCkp9TfyhPMoCi5lLR9RKVo8NYtS0OyMmapCXMoTUbzLIfvTofLsi+Ri9P8AMnrkq+ioKDdoIKfKF0xHWdISVcUqXJX+B8YTYhiS82WYD/7EpJ7lgB4MUSb2VVzGdIlVKeKFBC/5XIPl2QqqsRoZi8tRJVKmDepDK7cyb98L9l8FTPUArx5QxrdlJMtYzKK3NkJso9p3Rm6T2xEugSA9LiAA+hOUFD7VxAh2pny1ZZqZS3LZpax7iY5i2zkoqQmWMqjqASphxL6QmmYSZU0oOgVYszh9Yl00wV+xcKYnSL5OGmzh3hvS4es7mhtKwvKGfxjo8iikizNrw3LwA/GLfiRA11aH86llpKWu2r8xrHZ0sEDqsNx98LyjFdLh93J7Bygymo812LJ8z2R1CUJa4zHUu5hgQlCHzDu3xmuVt0AMlKRYkPwaLRIbgezWKpXXmewW+luH4wwmS8nVB17D/wBRPlbsCuVIChdrRxNPluS4OjbokKpktYn890AKq5hcd3KIfJirCi2TTl81y/h4RCeAk2BJPgIuC3DAgEah/wAtEagJysHJOg0hKetMZTlGXVzFalsb2S2vODeiYBJRcgX3d0VCW5yqTfcBFuegAp4Ayg6HTnA6FkhTWa14OnEvlCXOoio0KlAkODpy1jPKV6H/AGLcQrVrBIRmWqxKQCQL6DeXhHWz5HyZQDnSkBQKcpB3v46w6Wno1ggXSXB5jffmIKxXC5c2VNqEoKVq9obna57CI5Z5LdE0rMhTkIQRLWCqYQJbEFhqQRuPbFc3Fp0td5q0to5UX90MMF2clMn5QZ9crEN2K/GG201KFqTLlpDW6yrAW4tDUG6fQIZ7GYoK2TMTPZS5dwoWJB4+EGmiAtlfjc2G7Mzt5QFgkuVQyFJluuZMbMoJUwI0Glh4xYMZSi7sd5JNhw3PvvbsjsimlsgmKVAmFKUqLh3SXPqH7jAtbhaVliqYhjbMktfjlY7t/nBdNtnICmctzAI7nEG1eNSOqVqUlKtCxy9lnYw07YCeZhKmGcPwMtbgjkCQD6xSJK0lpc5SFfRmBST3KBY+EaWmMiaPk5iFjtAPhv7xANZgk1N5TTUDWWo3H1FPbxjVSXsLBE4pPQHmgLTvJGfxsSIYSKpE0B5SFA/RI9C49IhRU0x3TmQQP1c1JIPYRYjmkg8ovySpZC1IEuYxfK5R2lmf3RMmgC6HopRPRjKo26wIbs1SYjJoh0vTTVaXA3aawOao69EVp4oL+Ihl+jysBQUoJ1YHXkRw7IhsKoWTsbE9ZSlkh2KiACQ+g5cotxaWFycstOZSTmLnrAC5IDXtBs/DJQACkZQLi1vdHK2mmKlvJAzBwVC6srbidO/xjOa+NjFtEh0gHcA3gNYBr1qdrs97w8VKCEIJIDpT5pH4wjxatQgE5mGr+6MnOWNL/Sogq1AC5bi0HzZ/UYJLWDtCLCK9M6eGLi/Y/DnD3HZxlykpQS5OgH5t3xgpOP8AIwSiwslWtjxhpS4SFKUlWfqkAMbaaxbs7g4VLEycVM4YF/deNFPnyZbjJ/Xv3wcbq69gxPMqaaWnIVKBGrgRGUmUo5hPYasUj8YlJTTz5hPQB3clSi0FzZ1PLLFEseJi7nfxEV9BIICekDnjvPY8XKwWUQAlYB3u/vivD6qSqZ1JKXGhCD6kwfOqZj9WSTzyp98a7JPk4TLUAB0Zy6kC/jHDhaMzBCC37x3wdRleR1hMvlaKZmIoSW6RydyEuYnd6FZSuiJLgkcnSR4RJWDIIDpvxFj5QZImLUHyFI4rLfZEEpS++3HT+rREuRrolsymJYYEEFNzoM1n5A6Ozwil7SpkZwJJKSWyrLFKt/W4dsbfaZKDJyKYFRASOfr4XjzPaDZeoRMCEKSqzhjqCdHVfcdX0glyTcfj2Wqa2H4aDWzJoQUlbBWUBki/Hebi/KO1Wy1SUtMOUfRSSxbRzvhZhcxdKTNlXIdExNw7bxvBgip2sqF2SolJ0BYxMJZqr2XtMXUOykxU1QJJUNAScoO9x85huiG1ODzJAzGaoq338mjQTMbMkpWkgdQA9u/zjNYnVTKpd7B7m/kN8Z5wVu3ZdMAp8UnIlhSxmSe1J7QRB+HmVUqAdSVGzKZvGJzaZRSEhIYAAPc/yiD9mdlpgmiasaFwDv4WHZHVw8knprRDr0RrdlWcJuxAI4PwhaummyXT+sTZ0KSoi3p2x6PR0S86ioBKTdRUzk8QNEgcITY7KkuSZil20S+UeH4x2Nr0QZKkqZSGWmUSXIyqV1UkN2PrpyjTUmJTpo6iQkHRgw8hCbDqUpWhkBWYlQSw3We9tDHoOE5gXmKRowRYMeZ390ZOT9hVCKfUT0DrX7CYGGL7lJfkR7439LRZkHOEl3YNZoCqNl5ShcAHiLRmpxvsVmWkVirGUACdQbHw0PdBdLWqSXI6x3p/LQyTs9LSLknsgtGHJF0gg8fzrGzlEZVLqlEddJI4sx/AxXnluciyg3tpu8ItrJwAYqvwHv4QlUlRVYNAuPJNhQPjBUUoB0CEafVGsYjEpr1ABukB76X5Ru8YngIQP3EfdEed42HmJKQ5dvG0eX8pQZa0aeRjnRyw1MkX1LaN7TQRQYyZs7IFaXNgAPKEkmhmqlgFCirTUM3PfxjuClUucr5pGo4gkbt8HFcV8gPVaSSSgXcEAvv89YX4hsuuaR8owHG0cpMUWtBKVJAs2UZjbXM9hC/GdoVE5QCDb8tG3Hcra0KmPKDApMoMpYO/WPq2fSoLlGZXO3mYQYRTTl5iVFHAWuO3dDFWzaph6x/PbFRwvbJr9ZGbtelHVlykg7gL/kRFFZWTrgFIPdBa6alpiFTFAqGl3PdAuJ7Ysl5bJ8HPdC8iUqHX4g6Rs3fPPmlXJ7CLajE5Ui0pIzHQs5PYNTGYwSZU1MwrzHJpe4flGql4aiSMwYr+kdA54cYppLsTQZSJKgDN11Y7u3d3RKZXpbM/VGnPn2RjcZ+EFCFiWi6QWUd6uI5Dt1jPY/tnMnIcFMrKoEgu6k2ZiSH3hhxeMHJWGPsNrdtRNxBIYFKVAJB7NQN8G7RValFE0kIITlyam5sc2nDzjGUOHKnT88skDVTCzXI7I1CcEnTgykS3YfKOczcG0eK3mWgeTPGYKOiyy/xjlFSpkVRSu8v2hvHbF1PQFAKVjQsTu5eUfTqmaOp0ILD2zpl5mFzQxecS/wCCvHMZlzGlyZYB+lFmC4eUkFWtu78IhhlGFKzEcwG8yIZzSyhuETxccr8kgb9DEVZQQA3eAYKXikywDX5AekJKhXWSRF9Iokkqs0deVszpDNM5JPXRm7z74rxNEqcAlggb7CBE1W93iMxbvua8ap+xUSmYAlS0lKyAkNlTbe+vYBDCThATcZEHi2ZXiYFl6cGDx8rEine44GH30TsZJqkygM01azy/pFqsVHzZS1c2b1hTI2plJPXQ3MXh1IxxExPyRCuWh8IiUX+CugeZiM0BxKbtML5uITF2zNyT+MGVMqfNLEBCY4mg6MRpDFfg8kCSqUjQEnnHxlMXPhA9ZjCZepvweEtXjxXp1fM+Mbu62ClZTtDVnIgDelAf/SIcYLQypcoOASdXDk9sI8WXmyDQBKfuiKMUxkpShIO6PO4vqV2aCrxOTLfIA++MLiKjMnpKSUXuoaNz4x3H8Q6OnSr9pNzNwAGvfeI7NV0qUtPTq1ZtO23KMuSa6RaRvMBpytIDIXlOZw4IV/WG0vZgZ86zf86wBL2tQlBVTozhJAUxax+dxIffaM1tPthNUrKFEJ4CwaK4k5J4k7PTET5SAEggkdhjLbV7VrCFdEpspALFzv8ADSMvs9LqVpMxK2cn2tCOfCHtBWhaT02RRBNkAXa1+NzDj9rDGhFRYfPqRnUzcCesTxhrhez0xagi77810pHPieUF4XgqlzMxdMvXWxB0ZoZYnjyJKTLlkJLXVa3IcT6RXLCGWXsLb6G1DJlUyMiVBxYkkancOcZ7aHaULEyQlwoC7ceR37u4xnMHxFFROKJh6oJICVdYkaac4YYtPWTlyLSixKjlALAMLdupL2Ec+buylA82nKUJmWYSDbQP/wBxoPjUqe4RMGcsjJkAJDNY5XHdB0vZxM1TZiFK32Yb7PGlwrYLopwWohjq28n3XglxNOwAqeQujkJdIbIHIvfnDwYh8jnQzsktuuYu2gw9IkkDsPC/5EY44jmExFy/VA5t7mjVsB1iVeeVmSoJuXJFwex/GCVoJBcAvu3QtwEme7hNlBJUPnFIDk9kNa2vCQUoIcO51YiDim6t+xs+o6QJS5LFj5wFPWSphpaFicUy3Icm5dzAkuvUuYWDGLzS0xDyvm5WbUR2gmLmEva0BIlKzDMXdoe0Kfa5CBOxMqly2QO0RKcpgrm0cmTGA7YV4jiAdTHhFt0hBNRXMVB9wELJtc4hfUziVG8D5mgiILmT3iUirKSMpYwAZscROvHXF6Eamk2snpDZnHO8TqdsJpBskd0ZsTntHVTIKQUjtZWkkklyYETWXbmIqqVxRIW6h2j1ht6GjVT5eYD6qBb6ohJiWSWRZ1Nv93CHKzZO7qp+6Izu0CwD7TtHk8bbSGivaqX0lKgJLFHWtrzc+HhGRpq8rQCrVBAL8N0O1rmz2RLD6PwHbFM7AhTrSgnPncKLWdX4GHzxraKWx0cZmTJYKMstKZfWIIFzvJIfddvfBuy9KmoWhU7rOxL7zvfvhbgeEZVhKukUFBXVQ26w1BazxtavD5clCAlIlqtlTw/GJ4O27HLso21q000jLKLZ1BLcON4G2cVISrLNOX2WH0j+eMZ/akmbIABuhRX22/7hZS1xmZSC+UB8o8bEwcrweiUrZ6dtFtS0n5ByM2Q5bBPY/wCbGPPa3EDkXmJzKHOwJAABPfGgnVaRLJlhaUkZXylRWosSpStEtbVt8ZyTRqTPEyaklDWLWdx3cYzg8l8inFLohs9s8pSxMWlSEqVlSXIJ1uDHqGDYUkXWpUwJBYLJUHBZ28POFv6YlpUgAJyKABsFBKhoop4P7oY09bkUUlDKDZVJ0mcB4kl93GJyWVD9BGLSSoBaAAUG/vHbaCJWOZghGbrMSDzDMPOIIqHllSiHBv8AR4Wfh52hR8WbpZgNwDlI3OLnti8pMVJBO0OItKKXuprbwSd++MbOqkywtbdckpT4M7cYLxGeeqXJdYBHifdCTDaUzKgvcAkkcA+/vt3w5p9AMdn8ZXTqCGdOp7TcmCa6SpaSUkgZiW7S8VJkvOUeZ9BDXovk1dvq0aRtqvQHcNw/Mm99fSLcNpQJp74PwVACC/OBqH9YTxeLXomy6rHygHACLETmC24QBVTPlgOURn1uVK/zuikySNTWsAHhNOnuoxCorCqKAYWVhZYVmKlzIsaILRFpiINE0SokiXxiwRqnQEMsdUbRIAxVNVFKYAk9UQpj1hzI9YhNW8dpldZPaPWG52hmjqZzAHgkfdEIZOHpqJhzqZywDsSfVoYYvPZI+qPQQJsVJT0i5yz7LsO+5Ajh4KSGa7AMMkJllIF0qCSDY3h3U7KypichDA68e47oy4xFHxuWtKhkWkluKkkBNuPWh/L2mIMxSkHKGCW3kO9/C0KU/wDrodP0NKDBJMgOgX0c3MZDbioyLSoXLKbi7W9Yeox9wFG5JFh80NodzxhtrMX6WoCBoH8TZoi1VRDa7EkmuJOtmu8DnATLniYxQlejc9TyuXbhGwwXYsJWhU5YdnEsfm7WjWJ2blTbquBu3CNJq0Fnn2Dy6lKhIV7Kl5Qwctq45/jGq2kp1S5KOqMqbKSb2PHm935xqabApSFZ0h1gM5uw5cIV7ZgGlm3+Yr0tGai1Fhds81xSnmSlpB9hYWEl3sUuxbe0bCmkqlrlqDnNKAD3bR7eMIaFOeVlJdTy5i3DtZgkcCQ5jZ1jIRIP0Un7pjBQp2WmZ6urVFaJRLIzsOZAck8hoIPm4klFMok3UTGM2lxspny21QSo9pNx6wLTz1zSU58yCXTxSCdDze3dGyaSoTYRVVy1rQLhiSe0tfwMbLBKE5SotpwudNTwhNV4blmotax+7+EbampQJQtuHmf6Rok32JsziEATVAc4b4hLCZWmqh+fKAaaQTNUefvgvaCbYDd+fxil8YiCMPLSlHthVRVHX7vfBEypySNdQYz6MWAJLXaIyUXskNqq0dKTwEL6mtCkljqYXTpxmKJ4xbKpzGWbYNlkoRcmVE0SGi0JYRaYinLHAImoxTMmRvFgSJixCYqliLiWjSwOTICqC8EzJloBmG8CYIHmJitHtJ7R6xeoRXLR1h2j1ivQxljwZAP7qfuiEuGKXTgLcX1B1/pDjH3MofUH3RGWXONlEsgJygcVlVzHJBtQ0BpJ6qdCwpSylaLk6klQBsnQMY+Rji5jIlhRSlsu4dpO+Mvi9V8sshmyy1Zu1gfSH+C7RSJGUFibknXSIUcvs9Fpmip5U1hnSEu7f0AHmXjFYzXKTUkyw6nCU/WO/wA412JbaJUCwJ6pAYeJjHUtSFT0rVYFRUX00LX8IuMEnSFd9no5oViTImqU8yWxUeIOogPaDaIySiehRCVOlSXtm4tw390AVW0S8i8qSoEZbaJS287yXEDyMGUaYdO53hPMt5ktEcsl0ikrNXge2yZrJzOSHJDh7NYcNPOKdtMTHxcjin1iErAZcmWgIlpSoD2gG7b9pjKbb1JCAOKm8N8JOSVMn2dwysAkzVJLuoLfixHkB74aYtteF08rJdRt4Rm8AmJUgSjovOgv++LGHOFbPEZUqHspSk8HYZvN/CHyP4qirENBhxmVCs1zm17n98abAcFCFrLA2B7zEMGpgJ8wtoT90CNNh9O2YtvSPKIgrJYLiSf8w3AI90aiaMssdn59YzeIKeq/l9YfV01kEco6E9MlvoV4ebk84Bx+p6w7vURZKqMqfCM7jGIKmKOoHj4xjyzSQwvEK8KQEpvaFCZMclWi7WMM77EQli8MJKGgSULwdKUBApWSXhMVrEd6SKlTY2iMqnqilCXiwpeLpMmNk6A4hMcmLi1QgWoMNSECzZhMRyRYJUSWLRpdDA5scp/aHaIlMMcli47RFN/EBriKOol/op+6IxOKUPAsAX5RusSuhP1U/dEZavQGVxvHPx7jQ0LKmuTNSBLlKCmSFHkCSG4XMMsKwdSlJOQDjflBWDUKTkFgS3kmNdhdGEKQn2me/dCjx5bYzPVmzayFXAFnbUjgSd0Z6toAlSEbgq/Z+RHqdSgda28e6MHtDSsoHgX8FfhG8ePHYD7ByldES2pCn5ZrQXTYklU9A3B27QLQmwzExNlmUhkgy2SOy3rCTBZsxUkk/rBNUL2Zgx9Yw5Ir7IpOtHpOI4skDsS8ea7Q1XTzEpBdtRwd40tJhalSSpaiVactWYDvjPfEGntuyP8AaVGGUmwHOzeCjMknfl9I3MugCEksPaPkDC/AaYMggaFP3Yd1Hsd6jGyVohsx+HJabM7/AHRoqEdXtV6f9Rn6YsqYeZ9f6Q56bLLR2wo6Q2UqD1ncD6xfjlYyFF9x9IXTKsJnqUTokb4zmMY6pagA4S574ifKooRybiClgpKmMCgqFnf1iNTThSnEXolxxydu2DPpQi9EVgxYlcCJCJaBE80UoVH0yZGkVYixU6OJW8CqW8ESUxtdDC5SBF0DdI0fGbBlYFk0xQoRwriC5sbRkBxUVrETzRFcWnYWCrTH0sXHaIvWmKwLxbegDq2b1E/VT90RnsSNoAn7buB8izAD2+Ab6EAVG0+b9n9r+2OSFonI2GCUpJll2CX841GFrBmGPOKDbjo0j5F7fTb/AGwRQ/CJkU/Qu/8AEbzyR0cckuynJHpNRNAUYy+0El5b9vnCZXwmOT/l/wD9f7IFq9vgsN0Df+z+yOnyQrsWaF+GiZLVnTogqcaHKdQ/50jeUEkKlpXLR7a8xfiogqIHcIwNPtSlKFJ6F3Lvnbu9mNLI+FFKEJSKX2QG+V/445Hu1eh5o3wp/kv9XvjHGT/mFckj3xQn4WhlCfiul/13/HCJO3Y6VS+h9prdJp35IiSXoM0ew4XIyoT+d0X1cwWHInzjzeV8LzAf5U2/jf8AHEJ3wuP/AOK1m/Xf8ca2qJyQ/Too8VGLKqpZKHMYZXwidXL0Hf0n9kCzduysAGVp+/8A2xg260VmujU1k/MtaklyG9IXTZyVXZjGZ/xSynTLbiMzv9mOHai79H9r+2OWcZv0GSNShYiwzIyn+Kv4f2v7Y6Nrf4X2/wC2I8UxOSNQFxMGMwNrf4X2/wC2O/4x/hfb/tilxSDKjUCZDClwpMyWlZny5blQUFG6QCkJLC5zEq7MvOMKrbD+F9v+2LaLbQS1pX0OZs1s7O6VJ1y/vRsotCs9BkYFLKZKunSy+izhw6TMN23WAJIOjQQjBJRIHxmXlWFKSXYhmbPwcuGF7abhj6b4W8kpMr4nLISlQus3zF79V97a6FXGJn4WnllApBdIQT0puAkC4CRdt78HdhDcWLLdGtOAIJ/+1IAUVBOZV2CmdWUEJJsYjU7PpTLCxUyVHekKuHNm978Iy4+GVWXKqkQssA6lubM3zOX2lcYBpPhMRLSlJoZKyMzqUq5zDqv1fmmGoiyN6dmpeY/5mVk5qGfhoLG9rGAf0MjPMR0yOqoBJdOUguQovdtAwcg8oy3/AMoS7vQSXKQkdYgAgKGYDLqSXbTqgRcj4WJWUD9HSWd2CzlfR2y65bRdDyNWvZMpLGokOWCRmIcntHMePKIT8AQmalCqhBcKchuqU5AQpy1ypTb+r4ZyR8L8pCsycNlBT6iaXuXu6L98DH4U5On6NkN1SeuXe7scjgHgNIqLoWZrpuAyN1Uk7g2S5IUWbM7dUX52gbEsDlS0lSKhMwhrAp3qbcXNn0+ieIjMTPhRlFJH6PlJfITlWQCUvqMvewYdsUVfwjSloCU0MuWqxzoWc2r70XtaLb0NSR//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1.bp.blogspot.com/_m4D2cLWEk-I/R_GRhrOrXOI/AAAAAAAAAA8/wK3o12dy_wQ/s320/EL+SELLAMIEN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60648"/>
            <a:ext cx="4680520" cy="446449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067944" y="4725144"/>
            <a:ext cx="5076056" cy="2308324"/>
          </a:xfrm>
          <a:prstGeom prst="rect">
            <a:avLst/>
          </a:prstGeom>
        </p:spPr>
        <p:txBody>
          <a:bodyPr wrap="square">
            <a:spAutoFit/>
          </a:bodyPr>
          <a:lstStyle/>
          <a:p>
            <a:pPr algn="ctr"/>
            <a:r>
              <a:rPr lang="es-CO" sz="2400" dirty="0"/>
              <a:t>Los ángeles </a:t>
            </a:r>
            <a:r>
              <a:rPr lang="es-CO" sz="2400" dirty="0" smtClean="0"/>
              <a:t>invisiblemente se esparcieron </a:t>
            </a:r>
            <a:r>
              <a:rPr lang="es-CO" sz="2400" dirty="0"/>
              <a:t>por todo el campamento grabando la Ley de Dios en las frentes de más de </a:t>
            </a:r>
            <a:r>
              <a:rPr lang="es-CO" sz="2400" dirty="0" smtClean="0"/>
              <a:t>2.000.000 de </a:t>
            </a:r>
            <a:r>
              <a:rPr lang="es-CO" sz="2400" dirty="0"/>
              <a:t>Israelitas</a:t>
            </a:r>
            <a:r>
              <a:rPr lang="es-CO" sz="2400" dirty="0" smtClean="0"/>
              <a:t>. Lo mismo sucede hoy.</a:t>
            </a:r>
            <a:r>
              <a:rPr lang="es-CO" sz="2400" dirty="0"/>
              <a:t/>
            </a:r>
            <a:br>
              <a:rPr lang="es-CO" sz="2400" dirty="0"/>
            </a:br>
            <a:endParaRPr lang="es-CO" sz="2400" dirty="0"/>
          </a:p>
        </p:txBody>
      </p:sp>
    </p:spTree>
    <p:extLst>
      <p:ext uri="{BB962C8B-B14F-4D97-AF65-F5344CB8AC3E}">
        <p14:creationId xmlns:p14="http://schemas.microsoft.com/office/powerpoint/2010/main" val="140608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barn(inVertical)">
                                      <p:cBhvr>
                                        <p:cTn id="14" dur="500"/>
                                        <p:tgtEl>
                                          <p:spTgt spid="2052"/>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80">
                                          <p:stCondLst>
                                            <p:cond delay="0"/>
                                          </p:stCondLst>
                                        </p:cTn>
                                        <p:tgtEl>
                                          <p:spTgt spid="6"/>
                                        </p:tgtEl>
                                      </p:cBhvr>
                                    </p:animEffect>
                                    <p:anim calcmode="lin" valueType="num">
                                      <p:cBhvr>
                                        <p:cTn id="2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5" dur="26">
                                          <p:stCondLst>
                                            <p:cond delay="650"/>
                                          </p:stCondLst>
                                        </p:cTn>
                                        <p:tgtEl>
                                          <p:spTgt spid="6"/>
                                        </p:tgtEl>
                                      </p:cBhvr>
                                      <p:to x="100000" y="60000"/>
                                    </p:animScale>
                                    <p:animScale>
                                      <p:cBhvr>
                                        <p:cTn id="26" dur="166" decel="50000">
                                          <p:stCondLst>
                                            <p:cond delay="676"/>
                                          </p:stCondLst>
                                        </p:cTn>
                                        <p:tgtEl>
                                          <p:spTgt spid="6"/>
                                        </p:tgtEl>
                                      </p:cBhvr>
                                      <p:to x="100000" y="100000"/>
                                    </p:animScale>
                                    <p:animScale>
                                      <p:cBhvr>
                                        <p:cTn id="27" dur="26">
                                          <p:stCondLst>
                                            <p:cond delay="1312"/>
                                          </p:stCondLst>
                                        </p:cTn>
                                        <p:tgtEl>
                                          <p:spTgt spid="6"/>
                                        </p:tgtEl>
                                      </p:cBhvr>
                                      <p:to x="100000" y="80000"/>
                                    </p:animScale>
                                    <p:animScale>
                                      <p:cBhvr>
                                        <p:cTn id="28" dur="166" decel="50000">
                                          <p:stCondLst>
                                            <p:cond delay="1338"/>
                                          </p:stCondLst>
                                        </p:cTn>
                                        <p:tgtEl>
                                          <p:spTgt spid="6"/>
                                        </p:tgtEl>
                                      </p:cBhvr>
                                      <p:to x="100000" y="100000"/>
                                    </p:animScale>
                                    <p:animScale>
                                      <p:cBhvr>
                                        <p:cTn id="29" dur="26">
                                          <p:stCondLst>
                                            <p:cond delay="1642"/>
                                          </p:stCondLst>
                                        </p:cTn>
                                        <p:tgtEl>
                                          <p:spTgt spid="6"/>
                                        </p:tgtEl>
                                      </p:cBhvr>
                                      <p:to x="100000" y="90000"/>
                                    </p:animScale>
                                    <p:animScale>
                                      <p:cBhvr>
                                        <p:cTn id="30" dur="166" decel="50000">
                                          <p:stCondLst>
                                            <p:cond delay="1668"/>
                                          </p:stCondLst>
                                        </p:cTn>
                                        <p:tgtEl>
                                          <p:spTgt spid="6"/>
                                        </p:tgtEl>
                                      </p:cBhvr>
                                      <p:to x="100000" y="100000"/>
                                    </p:animScale>
                                    <p:animScale>
                                      <p:cBhvr>
                                        <p:cTn id="31" dur="26">
                                          <p:stCondLst>
                                            <p:cond delay="1808"/>
                                          </p:stCondLst>
                                        </p:cTn>
                                        <p:tgtEl>
                                          <p:spTgt spid="6"/>
                                        </p:tgtEl>
                                      </p:cBhvr>
                                      <p:to x="100000" y="95000"/>
                                    </p:animScale>
                                    <p:animScale>
                                      <p:cBhvr>
                                        <p:cTn id="32"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6264696"/>
          </a:xfrm>
          <a:solidFill>
            <a:schemeClr val="accent3">
              <a:lumMod val="20000"/>
              <a:lumOff val="80000"/>
            </a:schemeClr>
          </a:solidFill>
        </p:spPr>
        <p:txBody>
          <a:bodyPr>
            <a:normAutofit fontScale="85000" lnSpcReduction="20000"/>
          </a:bodyPr>
          <a:lstStyle/>
          <a:p>
            <a:pPr marL="0" indent="0" algn="ctr">
              <a:buNone/>
            </a:pPr>
            <a:r>
              <a:rPr lang="es-CO" sz="3600" dirty="0" smtClean="0"/>
              <a:t>Allí estuvo presente la Santísima Trinidad como se nos presenta en la Biblia:  Él Padre, Él Hijo y Él Espíritu Santo. </a:t>
            </a:r>
          </a:p>
          <a:p>
            <a:pPr marL="0" indent="0" algn="ctr">
              <a:buNone/>
            </a:pPr>
            <a:endParaRPr lang="es-CO" sz="3600" dirty="0"/>
          </a:p>
          <a:p>
            <a:pPr marL="0" indent="0" algn="ctr">
              <a:buNone/>
            </a:pPr>
            <a:r>
              <a:rPr lang="es-CO" sz="3600" dirty="0" smtClean="0"/>
              <a:t>Pregunto:  </a:t>
            </a:r>
            <a:r>
              <a:rPr lang="es-CO" sz="3600" dirty="0" smtClean="0">
                <a:solidFill>
                  <a:srgbClr val="FF0000"/>
                </a:solidFill>
              </a:rPr>
              <a:t>¿Cual de los tres fue el que hablo aquí, </a:t>
            </a:r>
            <a:r>
              <a:rPr lang="es-CO" sz="3600" dirty="0">
                <a:solidFill>
                  <a:srgbClr val="FF0000"/>
                </a:solidFill>
              </a:rPr>
              <a:t>e</a:t>
            </a:r>
            <a:r>
              <a:rPr lang="es-CO" sz="3600" dirty="0" smtClean="0">
                <a:solidFill>
                  <a:srgbClr val="FF0000"/>
                </a:solidFill>
              </a:rPr>
              <a:t>l Padre, el Hijo o el Espíritu Santo?</a:t>
            </a:r>
          </a:p>
          <a:p>
            <a:pPr marL="0" indent="0" algn="ctr">
              <a:buNone/>
            </a:pPr>
            <a:endParaRPr lang="es-CO" sz="3600" dirty="0" smtClean="0">
              <a:solidFill>
                <a:srgbClr val="FF0000"/>
              </a:solidFill>
            </a:endParaRPr>
          </a:p>
          <a:p>
            <a:pPr marL="0" indent="0" algn="ctr">
              <a:buNone/>
            </a:pPr>
            <a:r>
              <a:rPr lang="es-CO" sz="3600" dirty="0" smtClean="0">
                <a:solidFill>
                  <a:srgbClr val="FF0000"/>
                </a:solidFill>
              </a:rPr>
              <a:t>El </a:t>
            </a:r>
            <a:r>
              <a:rPr lang="es-CO" sz="3600" dirty="0">
                <a:solidFill>
                  <a:srgbClr val="FF0000"/>
                </a:solidFill>
              </a:rPr>
              <a:t>Deseado de Todas las Gentes pagina 11 dice</a:t>
            </a:r>
            <a:r>
              <a:rPr lang="es-CO" sz="3600" dirty="0"/>
              <a:t>: «</a:t>
            </a:r>
            <a:r>
              <a:rPr lang="es-CO" sz="3600" i="1" dirty="0">
                <a:solidFill>
                  <a:srgbClr val="0070C0"/>
                </a:solidFill>
              </a:rPr>
              <a:t>El, </a:t>
            </a:r>
            <a:r>
              <a:rPr lang="es-CO" sz="3600" i="1" dirty="0"/>
              <a:t>o sea Jesús</a:t>
            </a:r>
            <a:r>
              <a:rPr lang="es-CO" sz="3600" i="1" dirty="0">
                <a:solidFill>
                  <a:srgbClr val="0070C0"/>
                </a:solidFill>
              </a:rPr>
              <a:t>, era la Palabra de Dios: el pensamiento de Dios hecho audible</a:t>
            </a:r>
            <a:r>
              <a:rPr lang="es-CO" sz="3600" i="1" dirty="0" smtClean="0">
                <a:solidFill>
                  <a:srgbClr val="0070C0"/>
                </a:solidFill>
              </a:rPr>
              <a:t>»</a:t>
            </a:r>
          </a:p>
          <a:p>
            <a:pPr marL="0" indent="0" algn="ctr">
              <a:buNone/>
            </a:pPr>
            <a:endParaRPr lang="es-CO" sz="3600" i="1" dirty="0">
              <a:solidFill>
                <a:srgbClr val="0070C0"/>
              </a:solidFill>
            </a:endParaRPr>
          </a:p>
          <a:p>
            <a:pPr marL="0" indent="0" algn="ctr">
              <a:buNone/>
            </a:pPr>
            <a:r>
              <a:rPr lang="es-CO" sz="3600" i="1" dirty="0" smtClean="0"/>
              <a:t>Por tanto. El que habló fue Dios, el Padre.</a:t>
            </a:r>
          </a:p>
          <a:p>
            <a:pPr marL="0" indent="0" algn="ctr">
              <a:buNone/>
            </a:pPr>
            <a:r>
              <a:rPr lang="es-CO" sz="3600" i="1" dirty="0" smtClean="0"/>
              <a:t>Las Palabras, eran el Verbo. Que se e hizo carne</a:t>
            </a:r>
          </a:p>
          <a:p>
            <a:pPr marL="0" indent="0" algn="ctr">
              <a:buNone/>
            </a:pPr>
            <a:r>
              <a:rPr lang="es-CO" sz="3600" i="1" dirty="0" smtClean="0">
                <a:solidFill>
                  <a:srgbClr val="FF0000"/>
                </a:solidFill>
              </a:rPr>
              <a:t> Juan 1:14</a:t>
            </a:r>
            <a:r>
              <a:rPr lang="es-CO" sz="3600" i="1" dirty="0" smtClean="0">
                <a:solidFill>
                  <a:srgbClr val="0070C0"/>
                </a:solidFill>
              </a:rPr>
              <a:t>.</a:t>
            </a:r>
          </a:p>
        </p:txBody>
      </p:sp>
    </p:spTree>
    <p:extLst>
      <p:ext uri="{BB962C8B-B14F-4D97-AF65-F5344CB8AC3E}">
        <p14:creationId xmlns:p14="http://schemas.microsoft.com/office/powerpoint/2010/main" val="419710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00"/>
                                        <p:tgtEl>
                                          <p:spTgt spid="3">
                                            <p:txEl>
                                              <p:pRg st="7" end="7"/>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wipe(down)">
                                      <p:cBhvr>
                                        <p:cTn id="3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p:spPr>
        <p:txBody>
          <a:bodyPr>
            <a:normAutofit/>
          </a:bodyPr>
          <a:lstStyle/>
          <a:p>
            <a:pPr marL="0" indent="0" algn="ctr">
              <a:buNone/>
            </a:pPr>
            <a:r>
              <a:rPr lang="es-CO" sz="4000" b="1" u="sng" dirty="0" smtClean="0"/>
              <a:t>(3). El </a:t>
            </a:r>
            <a:r>
              <a:rPr lang="es-CO" sz="4000" b="1" u="sng" dirty="0"/>
              <a:t>Hijo</a:t>
            </a:r>
            <a:r>
              <a:rPr lang="es-CO" sz="2800" dirty="0"/>
              <a:t>.  </a:t>
            </a:r>
            <a:r>
              <a:rPr lang="es-CO" sz="2800" dirty="0" smtClean="0">
                <a:solidFill>
                  <a:srgbClr val="FF0000"/>
                </a:solidFill>
              </a:rPr>
              <a:t>San </a:t>
            </a:r>
            <a:r>
              <a:rPr lang="es-CO" sz="2800" dirty="0">
                <a:solidFill>
                  <a:srgbClr val="FF0000"/>
                </a:solidFill>
              </a:rPr>
              <a:t>Juan 1:1-3</a:t>
            </a:r>
            <a:r>
              <a:rPr lang="es-CO" sz="2800" dirty="0"/>
              <a:t> </a:t>
            </a:r>
            <a:r>
              <a:rPr lang="es-CO" sz="2800" dirty="0" smtClean="0"/>
              <a:t>dice:</a:t>
            </a:r>
            <a:r>
              <a:rPr lang="es-CO" sz="2800" b="1" baseline="30000" dirty="0"/>
              <a:t> </a:t>
            </a:r>
            <a:r>
              <a:rPr lang="es-CO" sz="2800" i="1" dirty="0" smtClean="0">
                <a:solidFill>
                  <a:srgbClr val="0070C0"/>
                </a:solidFill>
              </a:rPr>
              <a:t>En </a:t>
            </a:r>
            <a:r>
              <a:rPr lang="es-CO" sz="2800" i="1" dirty="0">
                <a:solidFill>
                  <a:srgbClr val="0070C0"/>
                </a:solidFill>
              </a:rPr>
              <a:t>el principio era el Verbo «palabra», y el Verbo era con Dios, y el Verbo era Dios</a:t>
            </a:r>
            <a:r>
              <a:rPr lang="es-CO" sz="2800" i="1" dirty="0" smtClean="0">
                <a:solidFill>
                  <a:srgbClr val="0070C0"/>
                </a:solidFill>
              </a:rPr>
              <a:t>. Éste </a:t>
            </a:r>
            <a:r>
              <a:rPr lang="es-CO" sz="2800" i="1" dirty="0">
                <a:solidFill>
                  <a:srgbClr val="0070C0"/>
                </a:solidFill>
              </a:rPr>
              <a:t>era en el principio con Dios. </a:t>
            </a:r>
            <a:r>
              <a:rPr lang="es-CO" sz="2800" b="1" i="1" baseline="30000" dirty="0" smtClean="0">
                <a:solidFill>
                  <a:srgbClr val="0070C0"/>
                </a:solidFill>
              </a:rPr>
              <a:t> </a:t>
            </a:r>
            <a:r>
              <a:rPr lang="es-CO" sz="2800" i="1" dirty="0">
                <a:solidFill>
                  <a:srgbClr val="0070C0"/>
                </a:solidFill>
              </a:rPr>
              <a:t>Todas las cosas por Él fueron hechas, y sin Él nada de lo que ha sido hecho, fue hecho</a:t>
            </a:r>
            <a:r>
              <a:rPr lang="es-CO" sz="2800" dirty="0"/>
              <a:t>. </a:t>
            </a:r>
            <a:endParaRPr lang="es-CO" sz="2800" dirty="0" smtClean="0"/>
          </a:p>
        </p:txBody>
      </p:sp>
      <p:sp>
        <p:nvSpPr>
          <p:cNvPr id="4" name="3 Rectángulo"/>
          <p:cNvSpPr/>
          <p:nvPr/>
        </p:nvSpPr>
        <p:spPr>
          <a:xfrm>
            <a:off x="467544" y="3212976"/>
            <a:ext cx="4572000" cy="3323987"/>
          </a:xfrm>
          <a:prstGeom prst="rect">
            <a:avLst/>
          </a:prstGeom>
        </p:spPr>
        <p:txBody>
          <a:bodyPr>
            <a:spAutoFit/>
          </a:bodyPr>
          <a:lstStyle/>
          <a:p>
            <a:pPr algn="ctr"/>
            <a:r>
              <a:rPr lang="es-CO" sz="3200" dirty="0">
                <a:solidFill>
                  <a:srgbClr val="FF0000"/>
                </a:solidFill>
              </a:rPr>
              <a:t>Verso 14</a:t>
            </a:r>
            <a:r>
              <a:rPr lang="es-CO" sz="3200" dirty="0"/>
              <a:t>:</a:t>
            </a:r>
            <a:r>
              <a:rPr lang="es-CO" sz="3200" b="1" baseline="30000" dirty="0"/>
              <a:t> </a:t>
            </a:r>
            <a:r>
              <a:rPr lang="es-CO" sz="3200" i="1" dirty="0">
                <a:solidFill>
                  <a:srgbClr val="0070C0"/>
                </a:solidFill>
              </a:rPr>
              <a:t>Y el Verbo fue hecho carne, y habitó entre nosotros</a:t>
            </a:r>
            <a:r>
              <a:rPr lang="es-CO" sz="3200" dirty="0"/>
              <a:t> (y vimos su gloria, gloria como del unigénito del Padre), </a:t>
            </a:r>
            <a:r>
              <a:rPr lang="es-CO" sz="3200" i="1" dirty="0">
                <a:solidFill>
                  <a:srgbClr val="0070C0"/>
                </a:solidFill>
              </a:rPr>
              <a:t>lleno de gracia y de verdad. </a:t>
            </a:r>
          </a:p>
          <a:p>
            <a:endParaRPr lang="es-CO" dirty="0"/>
          </a:p>
        </p:txBody>
      </p:sp>
      <p:pic>
        <p:nvPicPr>
          <p:cNvPr id="1026" name="Picture 2" descr="http://t1.gstatic.com/images?q=tbn:ANd9GcS22125Y2emiw2Ibe1lBcqcgTMojT6otW686DdGBDWcy7I0Pg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212975"/>
            <a:ext cx="3672408" cy="3323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7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376264"/>
          </a:xfrm>
          <a:blipFill>
            <a:blip r:embed="rId2"/>
            <a:tile tx="0" ty="0" sx="100000" sy="100000" flip="none" algn="tl"/>
          </a:blipFill>
        </p:spPr>
        <p:txBody>
          <a:bodyPr>
            <a:normAutofit lnSpcReduction="10000"/>
          </a:bodyPr>
          <a:lstStyle/>
          <a:p>
            <a:pPr marL="0" indent="0" algn="ctr">
              <a:buNone/>
            </a:pPr>
            <a:r>
              <a:rPr lang="es-CO" dirty="0" smtClean="0"/>
              <a:t>Aquí descubrimos algo mui importante: Según </a:t>
            </a:r>
            <a:r>
              <a:rPr lang="es-CO" dirty="0" smtClean="0">
                <a:solidFill>
                  <a:srgbClr val="FF0000"/>
                </a:solidFill>
              </a:rPr>
              <a:t>Éxodo 20:1-2</a:t>
            </a:r>
            <a:r>
              <a:rPr lang="es-CO" dirty="0" smtClean="0"/>
              <a:t>, se nos dice que el que libro a los israelitas de la esclavitud Egipcia, y el que proclamó la Ley fue el Verbo, quien se podía oír pero no ver. </a:t>
            </a:r>
          </a:p>
        </p:txBody>
      </p:sp>
      <p:sp>
        <p:nvSpPr>
          <p:cNvPr id="2" name="1 Rectángulo"/>
          <p:cNvSpPr/>
          <p:nvPr/>
        </p:nvSpPr>
        <p:spPr>
          <a:xfrm>
            <a:off x="395536" y="2996952"/>
            <a:ext cx="5256584" cy="3539430"/>
          </a:xfrm>
          <a:prstGeom prst="rect">
            <a:avLst/>
          </a:prstGeom>
        </p:spPr>
        <p:txBody>
          <a:bodyPr wrap="square">
            <a:spAutoFit/>
          </a:bodyPr>
          <a:lstStyle/>
          <a:p>
            <a:pPr algn="ctr"/>
            <a:r>
              <a:rPr lang="es-CO" sz="2800" dirty="0"/>
              <a:t>Recuerda que el monte Sinaí, era un monte como cualquier otro monte, con animales y aves, al cual se podía ascender y descender sin ninguna restricción. Pero cuando Dios estuvo presente en él, las cosas cambiaron radicalmente </a:t>
            </a:r>
            <a:endParaRPr lang="es-CO" sz="2800" dirty="0" smtClean="0"/>
          </a:p>
          <a:p>
            <a:pPr algn="ctr"/>
            <a:r>
              <a:rPr lang="es-CO" sz="2800" dirty="0" smtClean="0">
                <a:solidFill>
                  <a:srgbClr val="FF0000"/>
                </a:solidFill>
              </a:rPr>
              <a:t>(</a:t>
            </a:r>
            <a:r>
              <a:rPr lang="es-CO" sz="2800" dirty="0">
                <a:solidFill>
                  <a:srgbClr val="FF0000"/>
                </a:solidFill>
              </a:rPr>
              <a:t>Lea Éxo.19:12,13).  </a:t>
            </a:r>
          </a:p>
        </p:txBody>
      </p:sp>
      <p:pic>
        <p:nvPicPr>
          <p:cNvPr id="1026" name="Picture 2" descr="http://t1.gstatic.com/images?q=tbn:ANd9GcQykT_rqipEArHgGxYJ3CswmhThgZBJ-Dr0pO76szL1SKykp6scT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1063" y="2996952"/>
            <a:ext cx="3221417" cy="3173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856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heel(1)">
                                      <p:cBhvr>
                                        <p:cTn id="21" dur="20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476672"/>
            <a:ext cx="4984105" cy="5649491"/>
          </a:xfrm>
        </p:spPr>
        <p:txBody>
          <a:bodyPr>
            <a:normAutofit lnSpcReduction="10000"/>
          </a:bodyPr>
          <a:lstStyle/>
          <a:p>
            <a:pPr marL="0" indent="0" algn="ctr">
              <a:buNone/>
            </a:pPr>
            <a:r>
              <a:rPr lang="es-CO" dirty="0" smtClean="0">
                <a:solidFill>
                  <a:srgbClr val="FF0000"/>
                </a:solidFill>
              </a:rPr>
              <a:t>Éxodo 20:18-19.</a:t>
            </a:r>
            <a:r>
              <a:rPr lang="es-CO" b="1" baseline="30000" dirty="0"/>
              <a:t> </a:t>
            </a:r>
            <a:r>
              <a:rPr lang="es-CO" dirty="0" smtClean="0"/>
              <a:t>Todo </a:t>
            </a:r>
            <a:r>
              <a:rPr lang="es-CO" dirty="0"/>
              <a:t>el pueblo observaba el estruendo y los relámpagos, y el sonido de la bocina, y el monte que humeaba; y viéndolo el pueblo, temblaron, y se pusieron de lejos. </a:t>
            </a:r>
            <a:r>
              <a:rPr lang="es-CO" b="1" baseline="30000" dirty="0" smtClean="0"/>
              <a:t>19 </a:t>
            </a:r>
            <a:r>
              <a:rPr lang="es-CO" dirty="0"/>
              <a:t>Y dijeron a Moisés: Habla tú con nosotros, y nosotros oiremos; pero no hable Dios con nosotros, para que no muramos.</a:t>
            </a:r>
          </a:p>
        </p:txBody>
      </p:sp>
      <p:sp>
        <p:nvSpPr>
          <p:cNvPr id="4" name="AutoShape 6" descr="data:image/jpeg;base64,/9j/4AAQSkZJRgABAQAAAQABAAD/2wCEAAkGBhQSERUUExQWFRQWGRcZGBgYFhkYHRoYHxwYGhoYGxodHCYeHx0jHBgXIDAgIycpLCwsFx4xNTAqNSYrLCkBCQoKDgwOGg8PGiwcHx8pKSosLCwsKSkpKSkpKSksKSkpKSwpKSkpLCwpKSksKSkpLCwsKSwsLCksLCwsKSwsLP/AABEIAPkAygMBIgACEQEDEQH/xAAbAAACAwEBAQAAAAAAAAAAAAAEBQIDBgEAB//EAEYQAAECBAQEBAMFBgQFAgcAAAECEQADITEEBRJBIlFhcROBkaEGMrFCUsHR8BQjM2Jy4RWCkrI0c8LS8UNjBxYkU4Ois//EABkBAAMBAQEAAAAAAAAAAAAAAAIDBAEABf/EACYRAAICAgICAgICAwAAAAAAAAABAhEDIRIxBEEiURNhFDJicYH/2gAMAwEAAhEDEQA/AEeVTFJKgok3bkAT794dysQgvqatG7xk0ZynUoqBfkK1G58zEp3xOlKwwPLsd/rEidKmBxt2Ncx+HQo8J0pfdTt2G0VY7KlS0IOHUVX1B7+UQlZ54xGkOqgYPT9UgdGOWU+Gx1kkUu3PvftEkkvobs5MmTZSSpayVEgkOT78oHx2NMxQUhwD8z1r6RsMrytLPOKahm3aC14TDyqJSFPQm2ntzv7QCSDsw+Cx85SuDVSukcnse4H6eN5gjMxSFKmzAAQE6E0SxqKC4BELJGAw6JhU6lCpLn0FO55Q+k5hJEg6QAtFdIYE8xa3raDpegWw+ThZUqQtM1SDrZ9VGAbSxvXfrHcsynCpBUnSUpuolwD1EZCVPTOUZlXDMGcdh0+sEKxyVSyhTJIvtXrzg/x8tsDl9I3EzNpMtAU4XX7LDa4gjCYlM4akgNYh6iMCnF0ASl7AU+pjT/DWYJSEy0pJUupUaV/IM0bLDGqNjkdj4pYlOxF+uyYGzTFqlAKTLKw9WIDNX3rBwl2PJ44rDJUgpWkKS1iP1WFxhumg79mUxXxsApky1aWqN+0czL4hkTZadaSFs5SC+nbSTYmxh4PhuTfSQXcAW6CtYDzL4c8VZKQlAJsDcXc/lDtIzZilylK4kmaUgcLmx2atYFmKmr0pWHZwCb83Juax9PRkSRLTLTSruzuWrAuN+HEq0hLaQKnSH6tHPRlGQ+HcEiYpUqagaj8swDezNu8W55m0uRIMiRrCg4K0pFXe57v6RsMR4chKVBDqSKNfze3WMxNzGSokGUUOr5ieEtVjWzvaF37N4mTkZ/MSwW7gE0US52J7wozbDzJqiqoCjR1BrbdavGsxODlCYZilgm+hI1PyALNEMfmkpGlhqFGowtU+UFzZnGjNYD4I0h1gO1zZxX8BE8R8L6QSWSokFJZ2HLtaG8/4glTDpSVqUkgp2A7N3iGMVNKNUxSyhIcOXby/CGRTkwJOiuTP8KSdRcpBPW0KpfxHOYOlJLCukV6xRNE2YAVhTGgGmladntB6Ph8sLesVqPqhCf2JVSkquCeRG/d4rk5S6wXBBJHWoNhd7UEaOTkhQSVp4QwDG56c+8MsskJlupNzzALdBSAcE9m82tAeWZWZSi0tKU0NCSSzeUNcIKnSkBRc6qPtSCZeIStgQPpE1I4mZvzhNJhK+7A8w17B7VG5baKcNJmTnBdALizFx3+sNBMHyipe3UQHl/xEy3IBAehFKPV9iIncdjkxNicNomJlqNAQ5drvV7GHMsICG1O+kip2f3/KFWaKExWpAart6c772gnB4KbNSU2CeQ/XWOj8Wb2Sx2ZiUQJd6ktv/doFTks6csq0vrqzULCHuS/CAJdZZ+Y/ExuJEgITpTUAMz0Ajdvs4+V5embLXpdyOT9PWPonw7lUyXxrYOkAJ7n2hhKy+UniEsc393aFOMz0TZa0yy1HrTV0HI7w1OtA8TRCeB+PL1i7WIx+BRMMtRRPSVFyzGh3ZTu4gzCZ6SkhYU6BxKJueQZqxyl6DNCMSAb/AIx0TnqAwEZNedggq8QISDYJqz7VZ++0WT/iVOjgLl/tVJ3akBvo41SZrxFZpZveMdiviggICCOKnn+UPsrzELbUWJHMV5wa/Zx7GZkhCgCkqP2jsB+J6CMzj87lpU65LoOoEgl6Oee3LrDPPFLBLJIq4KVcwHJpvSMl8QIKkhLqJNQktTvANHWRxWGlTpYXIJBNVIUX0kk2PKkJl4NZW3hmrB7AdawxyOYcMkhaHUQNJURRiS1+8NUZrLUdTaRcjUARzYmBS9HMTZN8JAKJIZrn8B3irOszXKLIASmoCSzk+tqGLp3xmTMOkKABdNQQegHOkck53Ing6mTNJYhrbu/ntDY/oXKvYswmazl8WkpTSrUY1oewu0W/tM77o94YyUgoGk8KAaHoeZj3inlDVCTXYhzin0BS8ctiqpDejWH/AJgjAYgzFMnhO77D87xVh8ANJBsbAHrvBOGwCEHUXJoCxgnCSRyaYwmYgSz1e/8AeA0Zlr4kvyr9YNl4fxTpDnU/zEf+Igr4PmhbEpABditIccmJETykx6SD8DlKpidSZiGrZTF+TGsQX8OBSnUU2DnWhJbsWMMcHg1pSEqRIUBzLn1Cm9oPxSiUsFy0izKCFJH+Z7eUYFoEweRgIIHh6WoDf/U5EX4CUhBBKh/lJSR7bd4GUvw0srQa00aSC9yG3HKBZ2K4jqcbbin/AHDrGfoYkkaQ4sAfMGNQXu/Imx6R6ZPOnUAQ1yL8t+tISS5umpGoGo0oBdu1/OL80xKVUN9IUHADPcCgPQgwNtBSCMTmzoWmWsGYRpDliH5OWPrGbx8lcrhmJKAoMl9yKkwvxeJKbh6v36R1M5c1BCwdIco5am2hjl6EotwWcKlK0uEvuGPf1iOK+ItQKTQHYDf73N4V5FNVNUt2KUsbVSS4bvQw0k5GhUxwa3Z2D9SaCBTNaZTNxExcsADgZna/frAUvGqUoagdNiySKMI1c7LpctHzBKwflA1A7OCA3SBAlyxHdvy7wVXRyTEWMmABBSuxbSfqDzhnKzEhOoFgQAH5g1+sTV8FiaFrrqBerhzvpFoS/wCDkKZMwhQcMymBfqHFOcDdPZtGxn/E6zLcgpKT8wuBtsQrevaLcqz5E8FM6ZJVcaVJ0LpfiI0P3MZ5MqZL0poWfU1W39QIpOGEtarqSU1Vs9C34QakCMs/+GjNUDh0k7lihXoELPuIz0z4XUhJE4TPtXcBIPQim0V4PH+CtSvCRMcmiwv6gj8Y168YudKSmStMta2IkibLIApxO+odi8YpKT2Y1rRh0fDo4WVYsp/u0cD0g/DYZEl/DS53erwRjMItBKVXep2J7lnrAfimXRievnziuEYdkk5yRf8At9g2ltogcxMDTcVqo1j7RYmdTf0H5Q3ihfJjBEsCxiSohKX1hjgkSlfxFKDXGhwf8z09ICTHJfQGB6w3ynMEpDLQVgvcuB5EMfIiOSZUkKCvCmKR/UlQ70IYjqI4nOCgq8IfuzYKCh2caqHqInlFNjk67CsVlwW5l6AGoA4r/Son2MIZ2ImS1ATARVjdnvV7xJXxMQopMxVD3B8z+Jhdjs3XOJ1VGz3SL0ga+jXJDVOP1FqPdxT29YIRPJSXGoO9TbYtGcykEzAkrSnUW1LcAcgogHs/WHErCFKinxpbpLEHWC/UaI6rR3If5apOpSEBag2lJCNTAipLkU2rCnM5IQsJTMCqOoUcdKEpJ7GHEnTpDKky5o+0GZXUv8phFj9c0utbqDjZvUCAqhnK0LsXmeka7uph9G6VcRHHZslKPCWSg1ZV2Jf/AE7h6xSvIVKpVn1OLCrmI5tgQSXmcQFQQz0vyjG2zFoN+EZBTLWbkra7vbc/WNRg5IUnSqXuDq4mPcAggdRygb4dyYpw0shSAKqcLDEnmekPZWLZGlS0JsykkdBa/V4iV8m2VehdmE2YBomAafsuSSwqGUTa1IVInLdUxOpLlLKS4ITv619IliAfFbWFB1qKgp3DWJ2tbpBC8xGjSzKolJrUdLVrDo4/ySuxcpqKqhlhJkua7apy99aUpLdTR/8AVAE34clrLy5hRM3QGAHQqBoPWAZ+CTLQZilKEx9laWA+sRxWeEy0nUVlvtAG/lFaikJ5bO4vKlywE60rFydaUgV3JIJ845l+C8EhU0o0LdgZiQH3U1m6xZJSVISrEJCdPyLUxUa28MpdYFWoGiqZj1qUtQXqZmKpUsFVL2NOjwHG9IK6KcTlKi5lJCwH+VlA2dmPvCSdkk0HUUNR+JkgP/UwfaGOIxs/7M5YpXTpAPoHg7LsemZK/ZpxWoKrrVM1kqNEpSCks7s4PeO/FYvmjLScRipc260AswCiRsHu20PkFK38Q6lFnWRxE7uLG94Uz8n8KerQNOnhZ7M32gwJo1oMCzYj2ELbcQasrxeXhJdNE86kHqD32gfwB94/6YZS51NJ4gakH694jrT/AD+oglmmA8cQZN4PkqpAyJZTYO94lUbEd49KnQpdjXDYpSCFJLFmtfv0izF4J5fjJql2UNVUqI3pUHaFshZV+cGYcsCNVDeh+kKcaGcr7EU/Aq16lDhejMW6Hr+cRmLDW9qxq8PnGhKpayplCiksFPte/nWl4BmJxCpapiJypstJDqSo6h3T8w/CApo1pM7lq5EuQqaNRWQErAAKkEuNwUkOxBpch3hfh8ctRKpitS/tEsCWoKADZoijNJyyU+MsghiHoRunrHEESjUP12g4xB5ehiyiHDQJKCgXIfk1XiP+IWB5+/KGsmeND3NB2flCZjEBicPCJKmIJB9qQhxs5wWNSOFzvsT1jQZqWSWFCQG3drtygLKsEJq2AdIYlxetE9STCcrSQ2G2aTKMMqXKloQSFcIJ2L3BehfrBubykolhZUAoVZIJBb7JDukv+hBYwgTLWZl6kselq0hRq8dllKQEpYda0JNyw3PSIE6TbK1vSFycLpUSvdJoKUP9xFGNJQkB66Q4a16w2lyTMUVJIDBJLh2UQWS3nCbHILEkk31PSsNxRk3YGSlGkUYzGagBtV/SKMNhlpTrQSGJqW9uUOMv+HEqCSsluEkA3Hfb8ngnO1GUsoSRorpSAzAMORJd3ryh7nGUqQhRcVbK8gzKesKOpK2ZLqClKJINBWg6tBs3CiYdITNCwOIg+KPShAjmGVLSnWg60lwC1dT1BHMCM94qpa33DliVAOebEH3jcTbk0Fk4pDTEfC8xXycR6hST6KA+sI80y+bIqpK0MaAgivcfgYc5ljZc0pWmcBMNFAqmS02oEjSfUmAsxyyYEBSlcB3KtQPYO7dWh0nwYhpSWgH/ABOYABqJ/lWywP8AUCQPOKpWZJWply+dUFSav90kht6NEUyixSqh9XhZj5R2cs9LOecE2pxEpuLod4hSQXQVKTRypOkjyclupiP7VCoY9XDqdJsCCR5P3goZhM5J/wD1/KJmhoYcSdT2EX/tQNCfaPLlubPzjisE7J+Uu1beu3ePT2hHsc4PKFq4kaSglgoLDdi9j0MdTk83UxA7g6h56XPm0HZVlglOkkImsaiZL0q6KCnDHzECY5MkUZUmaL8HCfNKi3+WnSA5NjeKOzsmWn7CVWI0kF6s7XMCzcBN4lIToKSAeLQo/d1AkdecVKmqUnTrJSHLKKiH847KmTFBQC16VBtOos24q+8Y3o5LZOfgNUsTPCWmclzMZGlJ21gPZqEpo9wHimVNBGo+XWKU4OchX7tUxAFBpUWHvyjkn4fmAAhaVHZIeFqT6NaV2MTk6MSipCalmF1bsecTyz4cYKKlLSlKgAC3Fu7mwgDDz5qClOkhQdu99obpx/CyweENp7vUj0BgGtmoom4aQtwkFJAbU78rjvWkMMBhkS3skCpN3Ox6qNhsIzcmepKxpTV3qGcco0iJg8PSdySwNhdnawO8TZUqt+h+O7KcdiisEqLCrNa316wHlgQQ80lLVCXvyHaCMSykl/mdKUpHCzihqHL0rFGf5YJKEkAJAYOXK1zD83YBIf0ibClKVMoyPirQ5VmUoJ8RGlwNNW1ECrtvVuRpCnDJGIWrhH8zF35DpAaMz1SUyU0q5A3POGGXYhMkKCXcgVGxB9x+cXuFKkSKW9jNOFmWKW1GgG4AtCPOXWoEEOECvNixLR2Zm80VcpHQX2ccvKITApaEqFkpKX63BfvtE8cPB2hsp8lsFyqYyVocniSR76voIGxi9TPcgO3PeBv2jSo7Eh+W/wBIsnYjUbUYedNoqUXGXIncrjRNObSZaBqlChP7wKc9mUkp2g2Tg0YxX8aYAEhisoYJD0ABA3sBGYzSZwKAD79gfzgGTiSlAJs7Hk0a/wDIFSaRp8RlkySuy1o2XoIp5EiFePWCpiHD702f1ichzpEtSknhAKSpN7WPWAcy+Ipq16VK1S5ZCEg11FIbWVGpKi/rGOLg9Aqp7JYeXrAYkEAOCTUGoi/9hP3T6CKMPPQpOr5TuK05wUBN5n2/OEvZxplSxf1inxGU+kKarF29iDBBr6RB2/qeh+6enM/SPYkiaLC8ZjSZYStEsMOFA1DS9lFjvsD5wkWtjQ0uKW/IQV4JL0MQVhaQviMc7OSiVc6bRb4ZLC3LlFUlDQdh/l2cVIPLn5QicfocmhecctB4jvVvp5xeMeQLtzgtMhFdRCjTo3MesdxEuSU/KB2Z6Hnu4EAm0E6ZKXNZOrUR0G21+v4RLEErS4ezqIavlAMgKWtASpgoMA+wBNukX61S16XCiaO9njHNXRqjqwvFTUFR4RehA2bn+mgyWpC0JoE0Z3en12hPipCQqszSOxIBpvsI4hWlimYmm35c6QM4xqjYt2aKRgwhZxCjqZJZxY00t1akCSJBmTFzZsykqiRcDUlwpi4cP9OUC4DM1Kl6VCgJ0kk3ZhQchqPWkN8HLSJOoB9Y1qfdxUt0akec1xkV3aMtj5YWQoFIoagBJNS5IDCB1rMsM4Cb6tv7RZO0FLoPCp6Gvm/nAaxQghwaEbEcmimEpJ76Jpa6C5KQoAmYCkbP5+kNVZsNLEMNTjTZmax6vGNTMEkmhMtVufJujGLJOatRQc7l7xRwjIW8laGWZIcEpIY9K/o1hbLw5IOlbNsf1aKkTStQSNRJsm5/uYvQhaFF0q4hUEFu4O0JySaejo77BcUopICmD3Ve1/wgY4UCzFPI1Y3hrOwjigf3ihKWFgailqxRjksif2Kn8GcwOG8MKmJJfTpTyC1bjsHp1hWnL9RrpfdizEGgHSphxMABSgEMEkkc1G/mPwgTFShdIez7uTTV3tBqFxF8qF810qIBJtvVrt07xanMSAze0emYTQQakHrtUW9TFiZctg6vpE8otMdyNs1WfzHl+cESsMDHDhoslyDHsrXZBOSfReiSBaIrwwMXoktFnhw1pMk5tMWLwgEUaK1PantDcyYHmYZ7UMT5MetFeLNvYIqWCXII6AihPl7R45fp2LMfUNEpadNCxbnv6B4uQgFmJf8AVokcfssu+gDL5A8R2LAEeZZqQ3xuAdJUw1E07c36x2Xt3TXnzi1c4hCm+YjhHUJt9Y87O+OTRbiVwFmHRqfUAQ9N2NmiGLls7JoOTEU/KKsvmFEoLUSApWkd91RHEY5zZxyNa2dusVJqURNNSLV4VUqUVOH0BP8AqBeG8/EKRI0EcXhAULG4l/Uv1aF6JXjFII5VqOXLeL87xwQsgux8MKPYlTfT1jz5PdFS6szWbLMpZSixTbtf3+hgmXiEiQkEJMytVBxYGFOZYzWor+99HP1eKpbqSpqM2l+dadXAEOcW42T8qkFry+YpijSUkOXPynnAknKVKUEoWlbtYppVvl5C/lDbI5pEsGnE7h9reYJpCvH4YpmlgUh3Tpt3peBjnktGuEezTTMuRISfDYuNOo1UTvUUHlC6fjSpnqLEbg7ROXmniykp1aVg1YAk/wA3Ih2fk8K1m5BuWUL1qD7h4XybHaqkSSrw1LDEA8+TWHYxYnBhtew4q89m84pxWK4WPzIcAsags7nlBGTYkTE6dQOp9B31D5UkcyKdyIdim1KxWSCaFalqvSgdurvHUTtweRZrHlz84ox2LUhZITQ0YlmL1EVInAhwQpjVIuOfk3lFtp7iyPi1phpmOgm2mtebQlMiX90esE4bGlQWQ2ijF24r70gc4gfaFd/lvvBcr7Mqj6wRFC+kEIlx5aI9NnlxaRUmYYvluYoJ5wXl6kqUR5+e0LlJQVscoc3SOMYkERROWpKi3yDo/fzgebmGmYAxYVV0eg94VDyFPoKfjvGyM3DHVA8xZQqjgtQ/+YLxijqYbfq8CzpzgOLQOSrKcNtF6MRqBgkzdLrNUp1q/wBv5Uhfhjf9PBC6gJ+8z/03VHj+QvlaPVxf1o6nDoEpKVBwJZV5kP8Aie0KcqlAqOtyOEPysT7OINxeYAJWkHYpHR0gU9TXpA2TFPhp1XUs05pFT5UbzjIPjBsGSuQwx2JEuVLWhgfECtJ3HL2gHHkqS5uolTfzKsB2juZsZkqX/TXnYnyaAcbjNa1F+FLt9H/CExi3KzJS9C2ZJAIBGo1LVqfsiIzUFTSwNWksWpxb+XXpEcJM8QkgHhLA3tuOkXSl6UqNNR2d25v5PFy2yZ6QVgZaKhRLCgSSwrc07EC0C43LtJCdZCQQUEuWLVD3DwRNwv7uWkJrMOovtpBYel+8K8zmqSrSlyjkaubs/QEWtCpQjb4jlJ1sjhzMkTApQ1JI0k1KSk9djv5QbNxaXBG4qKV5ebfSCEYXXL4tTkeuzPYQXgcDoH7xKBLNkkEqY7A3A6wlb0hiFc9PFRXInfa9aMYSS0KkTHQosDqFzyNK3DQ+zaSlCiZb6QwIewepHPt3gNSNaTpZ0hxTl83rBR+IEnYTizrlDFI0lC1AKQass0Ua7aqv/O0B4eQCgKKQ4oQwDHkCK84ry+Yy9zLmJKVgD7KgA7dGB8o7l08pWZS1IK0OnjYOzaWUwJF/UQbT9GKmCYrCB6MxBJ5ivuG3EBqwQJfUgvWHa5wKzKUNMwfLUEHsT3iB0inhH/QYasrSAcEfQziE7PA68dMshIPvBssp+6O+mnlzjy8SKilNgHPpFT89dJEcfDp7YEcApR4y78qf+YIl8A0JCUG9T6HSKk9zHp+sEAJNQ9Q3neIysAp7uTV2Jp35RJkyyydlkMKhs6vHpAdSgoqNGcO3SBcRjwhLBFVOS+4HM3MMZeUgOTZgX5dttjFf+CghyVEVI6ecDCXB2dOHIpwa0LQFOHrQ7Vt9IHzKSAwJZwSewYD3hnLypI5vzG56wtnJeYpKRQOK8h+ZeKJ+ZCUeMexOHA1OwbBgpdwWoB5vWPKzIEuksTqSG5Wf2JiMzEaQo8gOtTYen1ik5YEpCUk+IU6iXYJ5cLVZ26x5uSZ6QOtHikIAuQkDseI9r16QywqEswolCQlLcgSSfMj26xVhcKElKUjSTu5cJuVF7PTakD4vGsNMoPVq0oKD8/OFqTloFqtgE3EKUtZ+8zn3YbWA9IHmzCQzVUQGG5NveCcXN0Jly321nqou5PpSK8rVqL3YKJ7Cg9YsxPgnf0SyVsIweG8NASWKiOLubxTPljxNJsW94YpkmhLcyB+usLVKBmK3Yv5uABBYZpRZso9DeaoOTuBT+Ubt7Qq8J066ErdIf7I+16wSZeo6X/lJ5s7xVmc4lYQkUS4V3ofpCMN3Q2aQbkKko1SlgXSZb2c0bu4DR7M5CgRpKiDuq45vyvCqdNUkDTQhQ2fehhjhfiCYWAS520uSfMGHSj+P5AxnehU5vdvfrC8YgyZySzoUedB08o1E8onBboAWKGm/cXjMYyWyvDKAouzKIFt33pGtWto20+iieFIJKQNDuRuOZG1t45mOJRO0BbKVYKarfZ2Y0oSS8WmWw01KRUAsFJLNQmhTTvCmcpQdKSVo1A6W6ciOm1I2OxSGX7KlQS5UkJNrlJNaPEvE/wDf9Un84X4fMSoaWdyRUX5XH6aJGX/7SvWClH6Adn25CQPsEDc3Yd/OLJaACQEBLAVFSC7u28LJU9JDjS1blXXbev0gpBo+utyUhxQuQfasBFD2wpQegUfMU2/MxUwS3CRz4b0J38oAmTVAKNFAA6U63CjquWZ+3SOCYogiZpDubip2reCnUdsHk2HKxD7kUbiSHvvQdanpHRmBtpQx5V22+sAycMCB9oBmqTT84rxE/wAO6aDb8CwYW5xLPNFrQSi2TzDMCiXQ6iTSrVFCTVwAPWEKZ6lJJXUqD8qk1PpSOzZ5mzCwAFmFtyfY36RyWoMNhX0dh7CJ06Y+K0SkS9UwkfKGJ5OkcCfd4LCUkkl6u+xAv+UDykpKB9kEaiBd1V8o4JqXIDBtnd1Xr0AhUpWw6oLKwkkgAqUQAPIlh0b6wozhYkyx/Mr1505P9IPQ4JU7kkhPQlnV5W8oQZ3POvS4JFE9/wBGHYkBkpLQsxa1TFkm4Z2raw8of/D+HeUVKFyzH+W3rUxHC4bwpelIGsitidRuewEEqWk8MtwCdIblQnzNIN5bQChstE4KJpwkkaufLy/GA8LhRqLWSaPurmezx3FTGYC426g0H4mCmqWPCm5uVK3YdT9ICMmk39hNJ/8ACOGlFJYDmSTcczCibMdRUFMnUWff+0HzMSf3hBsw/AP+UQy/LypSHHAOe/lzpD8MXC5S6F5N6RdhMqMziVRPq7chDVK0SUMkhI27/iYI8RIDksljW0JZ83/1FVU7ITYBLXIuRHQ5Zn+kA6ggHMpPhrJBIqAC9TzV2JgVeM1paYnVW7C319IaolKmK1HiURRxRh+HKL5mXJBGpJJbUxYBu/4Q/L5cI/B7oXHFJ7TM5NyuWtyglOp3FWffd4ET8NaSKhQd24vZo1pxMtI+UPYAt2qYHVjBtY/Xv+MSfyG38UO4V2I5Xw/NIqRe4SAbWqB7wWPh2bzRBoxBIuwGwrFRno5QxZJAtGqlSVFSSC13AP2wSxrv1i0I0ABJtfkxNXY3cP6RHCzh4erUyVA1LBmP9oX55ncuRKWEspZ4abEAEFT7F4fypBcRuqVRrNU0ej7DnWBMXjCn5U05u/mIFwOaCZLSoEhaiWcBBNKlLbOS3TeD1zwA5rzetYhyL32DaBzmy1U18qbtvUB4hM4qn0ckh+XXvF0tYuKUFosTiD/V3DH1FPaIckvofBi1GGDKAoVDkaJ38nNYhipaQ6U8NAlJLuRVzp5sbw3XMBPyudoFmzrtLAZ7b9SReMjKVdDLQvOHIBCKkMdRLedb02ioSAhWkKBIBUVO3EX0gNtBE4zDVLh3dks8CS8mmrLhLdSW7QyNmWdm44pDtWw770/GBv2cpeYeJZq7USDRg91OYbyMrCANXGRbkO/pEJOHVr1aklIB0kkHTzITzZxXnBPK+jVD2wUI0gC8xq2o9/KznpEKpqzl6dzan6aD5WEBKi78mSWP6fePSMKHfiIr9mv1p3jHkv8A0a0U4TLBdY1HdyGBOz9IIl4FjQ6Umrmz2LGJJSH4iNNCAVNUbhrwWcSgMSSe9be0bzbFt0BYjApY1Oo9EhJYepgCTOWhhcPY0r9DB8/FTFVbS38zHuwraAZxJ+YKJ5dOph8cuqbFuO7CJuFXOAU4ShyHUwL9Bv6RZ/gaUh1kh7EliWZgAawDJnltPymoAapDPckkR7A4QKVpmL3LJcvXkecLlOaVXSOpfQRMxZCgApIJNaCnJzy6QHMmFSlUUvULJcju359IJxODTqOlCm51Ff00VeCUoYaQXrpd269YWnGtBXoo/wAMmKYBIQA1VFy3UAxA5WoFwoHbj/vBf7QxqQLUD+lKxMY5I+z7G3nAOc7MuwNeELMo7+3QQP8AsUrl9fzgrFY4H5UV6X/VoH/alfcX6J/7oog21sUwg4eYmWVS1uhRo7igJ4RRjW4rSBp2IMsKdCTqVUq4jo0MPDSpiTckliaNaOn4glqZISyCAAOr8Wk7bQNLlLxKg37woDjUXLAgBPW7AQ7k72UtDfDykytEpSTLYoBK0AlRKasp+FILAJFQ/WNP/hnCRRmLGtByaz7PC3BZx4aUiahEv94oTE6r8IOurhrOCXpDj9slq+RaVskpfYBrkDYKV5GLMcYk84+weZlpIGmrX5bj8IqQg7hru7xcVKUE0UHXpJD2BYmg5Vi1RIWWS4/9MEEtYAk2IuYCfiY5bozkQKTZu9bHlWKzMBLKBB2uDF8vFJC1ILMgMzsl6N50PeBk5siZMRJAdSioJFNNKkarvct0aAfjKqiHC57RUpOmyiQS7bV7lorXjyAaVHJ/cMaQX+zJW+k0BUFBrKG34xUvDlQoxAsLnyArEE8U4u5BptaAV5iSDrdI5t+e8QM+U76io2BINAxoLMYLnYXQgTFuEOQ9b9nFPWxixeDCEhZZ1JBTpao5/T1jPxNq6C5+ilTpvLNGPFT0bZusDzMyIJYAUuQQB1aog0Y+XL0maygpSgXBJTYAGrXfa0GT8oSwUlCa7mgO7jy9Ybj8dTWkc3RnVzioh1pJINRs3aLZOHQA+tyL39ekHnC3Tpcg2HEO7seUeRhVO6pR0feLAd6gXPOC/jyQHIiiYLA6Ruw0073irEAKvNBNKtfoT5RcJcsGyaAkg07DkXiTpBB0pDqukUZnNTbz5RPHxpSfYfP9CiZhwC4KL1Jc9+/aOnDIuVF+SbP6U84NVNRrDpSzbV8qQSqVLmIppB3ard9nh7xODqQLdiiesmnehAcdmAH5QKQkC5L8r/hDoZal+GhA+y7k9iaGCRgwktqA2AJS/OgY13vzg4wv+qBtGVXLD0SepP8AaLpX9JPaoHd9o1uH4nSAlRYqozEBhQ3fpR9jEJK0kqHhICkpKql7XSWDPURv8aT2cjMSpB+YoP66WibJ5K9I02M+RCk/KtKlhIBcoBDFzbdwOlYXK+Ja/wAJ+tYNeL9uhcnT6Pn/AMO4OWtICgApLH5zxbtpH2dO/OGGGTLStC0jWlBdnI1AOdL+d+kY7J5xAKkavEI0pbmQx9njVZHlEw8SwQf5n2fblDM8eMrsoZqviP4dWaoJEgpSoAnYNVgLso7VaJYDAjDlKAtSknSVIKdOqrihqQ2zuXgvG51NIYsUlhoCAxAagepYc6GBlYlKlpUCFEqAAZwK8JJsOW7c4KCi9gKLlZpkSkBMspWpQ1KCQ9CSOJ93YM2wEC5zjiiWEy/mIIHIBrRTlkospRoxmrA5KNPzLxRmydMqWxqE0q4oBfrf0ihTtOyXJ3oty/KvElJmKWAsgb8PSnMmGSPh2WiXqSCqal1JU5IBtwptY7xm8tQlUoEqq9U1bepDtsWMHZOqdNEyXLmiWiWWKiS7qsH8neAU4JpVspXNQ7OomrUvTLCda21KclNH+yenmYGx8lSgZaX1FitauF6fKwslqgPsYhhMuKZmmZOOvUWU1CwJLihe7bdoqGMmrWU8ClLBUS1WABDE0IUwDGz0jJwhzS9v0ZCcmrsY4WRPVhg6xpSVqlhzrHCQkg/aD7G4PR4FxOTzBJosKmJqzEG7ndr0pZo9Nz5cueFNwkBIQE7AliOrGwivOviQEhUsLUpCuFOggMd1lqC8OliUexuNxkqTsH/bUkLBQBMSSpOstVhQ87mheOf/ADTMUJfypMo0RpGkgAgk8h6M4jucZx4muZol/KkJCgy0nS50qsxY3BvGWw89RDkAKMxCCXZPVJH3WLEiIY/FumM426PpuUZkqbKKnTLGrQEgFJDAEhT0q4PbePYqWkhJWCoHhAUABq2UADY0FKVvEF4CVhtUtBKQolTlW7MlIIoUs4bekK5edrSQJkvgTwlX3UndIPYHpFmPHNq2iWc4p9jNeAlFLl0FnIFQKVDnk92j2GyeXwqCgtOoubGhFCKHyizEYFIKHmpSCVak6jal3oxLX5mBcPM8RQSkaU6VnSavTSCTuXY+UBUU0DKTSsEzZCUmYSdS9TDhFiaAN0paDMHg2TKBSqWtQCVABSCWchQoxJs0UZekeKgkOU6ih7M1VE7MApuZUIuzHEmYpTr0pTpqk6wxBJo4JZrXjePyd+joz5RTLRhEqSSlSiHYnUVFRBZZPUHe0QnSdKdepw2oOKkX1EMK+ccwk4mYiXqRMQgEMl0qDi79HYuWNI8ZKxrZICQNJJIIqQNDWSbMoe0EnSp9ByTRbKzFKJfClAUhlKLhik/MPMVbYwwxQl6gEp4pkoL1WcEh362MZefhjN4tICQfDLEFmUARz3PnGsXLGuUGf93NcfypUgI/D1hrhGK+LuxeKbb+SMhm2cETEKdWkS6JTfUFEA9+EMOcJ5nxekEgpW7l+JvYU9IZZrLHiS3JCmmjUCGooau9Xp1hYcpQahExuim9npHnZaUnZ7nj4IZMakewWQypAGhNQBxOXJ3g4Y3i+U7UAcltusQxGLCZaj90VEI52MUNStSQQhwXonkA1SoxLxlN2eaG5xmqwlY+2LsXYVp0oYhk89S8NLW7BCgOVBMq/ViYzObYtWhILDUWAfiL3J6RblSTLllXiqFzofhfmoGm0WQh+ONy7ChOmfWVgky0uza1FjcByx7xRmKHwaSWcBP0ZoU5RnoxAGkspCaiteFSUqHSsG/EMzwcOmWHKUCr3dmHnc+kFim3d/ZHkhtUL5KgnSAH0p1PuQ1PQm0a7L8EMPhgCBqPHMcniUS7HcD7PSMTKmkIUo3QQlxZgygR3AB8o2uezyNSkn7IP+U0II6uW7QzFU8r/Wh2a4xSEWOl/vCOSnqb7kv2rCzBZhL1K0lSmBqS+o6kkt1o3IRZjVkpa5BIrvs3pCPASPDXpYD5/QgEt2Ihud8csZE0FeJmpySUJ0xUxdkaW6lRYP0Af2hliZ//ANNNKQAlyCkU4betoWZQv+OkfMPDKQ3IkH3Lw0RhVeFOlgFVVmlSxYgvalYc589lOBRhDRgc9mlJIFtIBAYj5aFupLGA5WF/dIQmpUlSgH+0VANa7Ug/MUsSpraH/wApt9ItJTKxEpZoETUEkbB/oCQY8rl8+P7KYtK2NMdmBM9SFU0kgdCG0P1cxGfJmlKFGWogJKFukggEXNLEc+sMvhzCCZiJ09TMlZCB/PzerkOPWG+b48KSZblKuKgJcFKSp+5Yhxz5x6uTzo41UfR5X8XnJtmIw2JmmbKNJmoEL1qJBSKgEu7ChHURs8HOBmzWBACQpL05gsNg4sOkYhU/w16ySUp1E9QQz+n0hxlGYIlrmqSdaVpD6VCguCX6FohhlhL5PWy7O7jxS9DvL1JKplLIFDsQUJp7n0gHFlOmfMLBQOoVYndm+0DR+8DYLO5SVKAVVSQK2dybjqBEMbJTMw7amV4mxd/lCQQLuVUt3huSakm4vsnwRqrOZZn1SkoDsogpNSp6AlqW+kH4jFJokkeHMDKCTZzRTu70AMMsLlEnDIZaRMmNqJCWLswYF6E0HNxA2Z5GQdalF6gsWABoAkWAFveFrBlfTKJZYW3Qvw2C4pSSCOJyCXLgzFsWvUCH/wC1gT0KFxh1nuD4Z+pjNYnGMnVQkEU6nUzG91B+8TynPkGZqUoBsP4b3BWCgED/AEn0ivLNRpPTI8MbboBxeCVMRKAICgtbmpq6qU5ke0cOSr3UX7D84BkZ6hJczD9ohAD6nUohyLXFLxWv4xLn90r1V/2x5edSnO0XwyzgqQLisQVaggMlilx1ua71tGPRiD43AklKKNck8+ka7DfKP61fSMhlv/EK/qP4w/xtRkDPQfg1Ez/36CkkEIcPvXo/WHS1GYoIloUoD+IE8rAHvuRsIXY3/iJH+b/eY0Xwl/Hn/rlG5Em1L9Apg2SSV4bErnTUHRpZJAKtCqFJ0iptDybm6cYfDQUkqJI1hQJLAsB5O3SKc6+TzMKPhL/ipXc/7DCOTlG+jeK7H2HyxbFJEtYGwUoN3Uz7wXNxU4OFTVKdCQpPgzJgKkipSQAQO8HYP+LM7H6mO4n+MfL/AGwjHlkvkd/bTEE1UwgghVHLmUpJsNhAMnBrBKpcvEKYFguoZiCxUyo1kyy/834RZhP4fmfoIN5pT7BriqQowGNnysV4yJLJWFD95rdLqcilzTbnDZXxXPYBEtNAdWokAkn1bpBGK+WX+t4VTfnX+uUDLyZ418TWk2KMzwE5SwUolrCuIuSAm7ggHYkgF6xbg/hyar/7KSXshSiHpV1N7Q1y75V+f1ENMp+aZ/SfrHfkcnsJqgXAlOHC0FSFEKAZCdLFTCxJBdhQcoHkYpJJZTpCjpeoBACjpJsFJJ4Tdi1oozD/AIhf/Okf7lQHgP4Z/wCYr/8AkuBkrbDXQr+KJQBYORqIDfaR8wqKjb3gHCYsl9IOqtWbb3g34hsj9bQFlnzI8/pD8aX4rJcknzotlIVpqPKrfrvGh+DsMErmzFlICAkgEAuomjHoBCtHyHsIZ5L/AAp/aX9FxnjrlkSYeR0hzlGJOKxClpU6EM5PckM97lukX/EGYagJaXYEH5S5YGj7+kC//Dr5MR/+P/riGO+bz/KPWxyvZNJaFU3L5k2UdKCriYaakKA3Dggm8Z39sZegqMoodOlmIoxHId2j6R8K3P8Azlf9UfLPiH/jcR/zZn1ETeRjXY7FJpUOVSUoHCwfz83iPjnnHZ3y+QgOPEtsrS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t1.gstatic.com/images?q=tbn:ANd9GcTc7OWYtShYsd2_MnO_qzOjgO-OQzZmeQzlvu8rt96b5_xqX9eHmTGR7TV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76672"/>
            <a:ext cx="3672408"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6021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blipFill>
            <a:blip r:embed="rId2"/>
            <a:tile tx="0" ty="0" sx="100000" sy="100000" flip="none" algn="tl"/>
          </a:blipFill>
        </p:spPr>
        <p:txBody>
          <a:bodyPr>
            <a:normAutofit/>
          </a:bodyPr>
          <a:lstStyle/>
          <a:p>
            <a:pPr marL="0" indent="0" algn="ctr">
              <a:buNone/>
            </a:pPr>
            <a:r>
              <a:rPr lang="es-CO" dirty="0">
                <a:solidFill>
                  <a:srgbClr val="FF0000"/>
                </a:solidFill>
              </a:rPr>
              <a:t>Hebreos 12:18-27</a:t>
            </a:r>
            <a:r>
              <a:rPr lang="es-CO" dirty="0"/>
              <a:t>. Porque no os habéis acercado al monte que </a:t>
            </a:r>
            <a:r>
              <a:rPr lang="es-CO" dirty="0" smtClean="0"/>
              <a:t>no </a:t>
            </a:r>
            <a:r>
              <a:rPr lang="es-CO" dirty="0"/>
              <a:t>podía tocar, que ardía con fuego, y al turbión, y a la oscuridad, y a la tempestad, </a:t>
            </a:r>
            <a:r>
              <a:rPr lang="es-CO" b="1" baseline="30000" dirty="0" smtClean="0"/>
              <a:t>19 </a:t>
            </a:r>
            <a:r>
              <a:rPr lang="es-CO" dirty="0"/>
              <a:t>y al sonido de la trompeta, y a la voz que les hablaba, la cual los que la oyeron rogaron que no se les hablase más; </a:t>
            </a:r>
            <a:r>
              <a:rPr lang="es-CO" b="1" baseline="30000" dirty="0" smtClean="0"/>
              <a:t>20 </a:t>
            </a:r>
            <a:r>
              <a:rPr lang="es-CO" dirty="0"/>
              <a:t>porque no podían soportar lo que se mandaba: Si aun una bestia tocare al monte, será apedreada, o pasada con dardo</a:t>
            </a:r>
            <a:r>
              <a:rPr lang="es-CO" dirty="0" smtClean="0"/>
              <a:t>.</a:t>
            </a:r>
            <a:r>
              <a:rPr lang="es-CO" b="1" baseline="30000" dirty="0"/>
              <a:t> 21 </a:t>
            </a:r>
            <a:r>
              <a:rPr lang="es-CO" dirty="0"/>
              <a:t>Y tan terrible era lo que se veía, que Moisés dijo: Estoy espantado y temblando; </a:t>
            </a:r>
          </a:p>
        </p:txBody>
      </p:sp>
    </p:spTree>
    <p:extLst>
      <p:ext uri="{BB962C8B-B14F-4D97-AF65-F5344CB8AC3E}">
        <p14:creationId xmlns:p14="http://schemas.microsoft.com/office/powerpoint/2010/main" val="18985963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92688"/>
          </a:xfrm>
          <a:solidFill>
            <a:schemeClr val="bg1"/>
          </a:solidFill>
        </p:spPr>
        <p:txBody>
          <a:bodyPr>
            <a:normAutofit fontScale="77500" lnSpcReduction="20000"/>
          </a:bodyPr>
          <a:lstStyle/>
          <a:p>
            <a:pPr marL="0" indent="0">
              <a:buNone/>
            </a:pPr>
            <a:r>
              <a:rPr lang="es-CO" b="1" baseline="30000" dirty="0" smtClean="0"/>
              <a:t>22 </a:t>
            </a:r>
            <a:r>
              <a:rPr lang="es-CO" dirty="0"/>
              <a:t>sino que os habéis acercado al monte de Sión, y a la ciudad del Dios vivo, la </a:t>
            </a:r>
            <a:r>
              <a:rPr lang="es-CO" i="1" dirty="0">
                <a:solidFill>
                  <a:srgbClr val="0070C0"/>
                </a:solidFill>
              </a:rPr>
              <a:t>Jerusalén celestial</a:t>
            </a:r>
            <a:r>
              <a:rPr lang="es-CO" dirty="0"/>
              <a:t>, y a una compañía innumerable de </a:t>
            </a:r>
            <a:r>
              <a:rPr lang="es-CO" i="1" dirty="0" smtClean="0">
                <a:solidFill>
                  <a:srgbClr val="0070C0"/>
                </a:solidFill>
              </a:rPr>
              <a:t>ángeles</a:t>
            </a:r>
            <a:r>
              <a:rPr lang="es-CO" dirty="0" smtClean="0"/>
              <a:t>,</a:t>
            </a:r>
            <a:r>
              <a:rPr lang="es-CO" b="1" baseline="30000" dirty="0" smtClean="0"/>
              <a:t>23 </a:t>
            </a:r>
            <a:r>
              <a:rPr lang="es-CO" dirty="0"/>
              <a:t>a la congregación general e </a:t>
            </a:r>
            <a:r>
              <a:rPr lang="es-CO" i="1" dirty="0">
                <a:solidFill>
                  <a:srgbClr val="0070C0"/>
                </a:solidFill>
              </a:rPr>
              <a:t>iglesia</a:t>
            </a:r>
            <a:r>
              <a:rPr lang="es-CO" dirty="0"/>
              <a:t> de los primogénitos que están inscritos en el cielo, y a </a:t>
            </a:r>
            <a:r>
              <a:rPr lang="es-CO" i="1" dirty="0">
                <a:solidFill>
                  <a:srgbClr val="0070C0"/>
                </a:solidFill>
              </a:rPr>
              <a:t>Dios</a:t>
            </a:r>
            <a:r>
              <a:rPr lang="es-CO" dirty="0"/>
              <a:t> el Juez de todos, y a los espíritus de los justos hechos perfectos</a:t>
            </a:r>
            <a:r>
              <a:rPr lang="es-CO" dirty="0" smtClean="0"/>
              <a:t>, </a:t>
            </a:r>
            <a:r>
              <a:rPr lang="es-CO" b="1" baseline="30000" dirty="0" smtClean="0"/>
              <a:t>24 </a:t>
            </a:r>
            <a:r>
              <a:rPr lang="es-CO" dirty="0"/>
              <a:t>y a </a:t>
            </a:r>
            <a:r>
              <a:rPr lang="es-CO" i="1" dirty="0">
                <a:solidFill>
                  <a:srgbClr val="0070C0"/>
                </a:solidFill>
              </a:rPr>
              <a:t>Jesús</a:t>
            </a:r>
            <a:r>
              <a:rPr lang="es-CO" dirty="0"/>
              <a:t> el Mediador del nuevo pacto, y a la sangre del rociamiento que habla mejor que la de Abel. </a:t>
            </a:r>
          </a:p>
          <a:p>
            <a:endParaRPr lang="es-CO" b="1" baseline="30000" dirty="0" smtClean="0"/>
          </a:p>
          <a:p>
            <a:r>
              <a:rPr lang="es-CO" b="1" baseline="30000" dirty="0" smtClean="0"/>
              <a:t>25 </a:t>
            </a:r>
            <a:r>
              <a:rPr lang="es-CO" dirty="0"/>
              <a:t>Mirad que no desechéis al que habla. Porque si no escaparon aquellos que desecharon al que hablaba en la tierra, mucho menos nosotros, si desecháramos al que </a:t>
            </a:r>
            <a:r>
              <a:rPr lang="es-CO" i="1" dirty="0"/>
              <a:t>habla</a:t>
            </a:r>
            <a:r>
              <a:rPr lang="es-CO" dirty="0"/>
              <a:t> desde el cielo. </a:t>
            </a:r>
          </a:p>
          <a:p>
            <a:r>
              <a:rPr lang="es-CO" b="1" baseline="30000" dirty="0"/>
              <a:t>26 </a:t>
            </a:r>
            <a:r>
              <a:rPr lang="es-CO" dirty="0"/>
              <a:t>La voz del cual conmovió entonces la tierra; pero ahora ha prometido, diciendo: </a:t>
            </a:r>
            <a:r>
              <a:rPr lang="es-CO" i="1" dirty="0" smtClean="0">
                <a:solidFill>
                  <a:srgbClr val="0070C0"/>
                </a:solidFill>
              </a:rPr>
              <a:t>«Aun </a:t>
            </a:r>
            <a:r>
              <a:rPr lang="es-CO" i="1" dirty="0">
                <a:solidFill>
                  <a:srgbClr val="0070C0"/>
                </a:solidFill>
              </a:rPr>
              <a:t>una vez, y yo conmoveré no solamente la tierra, sino también el </a:t>
            </a:r>
            <a:r>
              <a:rPr lang="es-CO" i="1" dirty="0" smtClean="0">
                <a:solidFill>
                  <a:srgbClr val="0070C0"/>
                </a:solidFill>
              </a:rPr>
              <a:t>cielo»</a:t>
            </a:r>
            <a:endParaRPr lang="es-CO" i="1" dirty="0">
              <a:solidFill>
                <a:srgbClr val="0070C0"/>
              </a:solidFill>
            </a:endParaRPr>
          </a:p>
          <a:p>
            <a:r>
              <a:rPr lang="es-CO" b="1" baseline="30000" dirty="0"/>
              <a:t>27 </a:t>
            </a:r>
            <a:r>
              <a:rPr lang="es-CO" dirty="0"/>
              <a:t>Y esta expresión: Aun una vez, significa la remoción de las cosas movibles, como de cosas hechas, para que permanezcan las que no pueden ser removidas</a:t>
            </a:r>
          </a:p>
          <a:p>
            <a:endParaRPr lang="es-CO" dirty="0"/>
          </a:p>
        </p:txBody>
      </p:sp>
    </p:spTree>
    <p:extLst>
      <p:ext uri="{BB962C8B-B14F-4D97-AF65-F5344CB8AC3E}">
        <p14:creationId xmlns:p14="http://schemas.microsoft.com/office/powerpoint/2010/main" val="94968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latin typeface="Agency FB" pitchFamily="34" charset="0"/>
              </a:rPr>
              <a:t>¿Qué llamado nos hace Dios con el espectáculo espantoso del Sinaí?</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188840"/>
          </a:xfrm>
        </p:spPr>
        <p:txBody>
          <a:bodyPr>
            <a:normAutofit fontScale="85000" lnSpcReduction="10000"/>
          </a:bodyPr>
          <a:lstStyle/>
          <a:p>
            <a:pPr marL="0" indent="0">
              <a:buNone/>
            </a:pPr>
            <a:r>
              <a:rPr lang="es-CO" b="1" dirty="0" smtClean="0">
                <a:solidFill>
                  <a:srgbClr val="FF0000"/>
                </a:solidFill>
              </a:rPr>
              <a:t>2 Ped.3:10-14.</a:t>
            </a:r>
          </a:p>
          <a:p>
            <a:pPr marL="0" indent="0" algn="ctr">
              <a:buNone/>
            </a:pPr>
            <a:r>
              <a:rPr lang="es-CO" b="1" baseline="30000" dirty="0"/>
              <a:t>10 </a:t>
            </a:r>
            <a:r>
              <a:rPr lang="es-CO" dirty="0"/>
              <a:t>Pero el día del Señor vendrá como ladrón en la noche; en el cual los cielos pasarán con grande estruendo, y los elementos ardiendo serán deshechos, y la tierra y las obras que en ella hay serán quemadas</a:t>
            </a:r>
            <a:r>
              <a:rPr lang="es-CO" dirty="0" smtClean="0"/>
              <a:t>.</a:t>
            </a:r>
            <a:endParaRPr lang="es-CO" dirty="0"/>
          </a:p>
        </p:txBody>
      </p:sp>
      <p:pic>
        <p:nvPicPr>
          <p:cNvPr id="3074" name="Picture 2" descr="http://t3.gstatic.com/images?q=tbn:ANd9GcTGT-V_dPXEQ5T9i5GiPyMS6auciDnd_B_Ka5xJVF92rt3jWZQ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005064"/>
            <a:ext cx="2466975" cy="2433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8408" y="3861048"/>
            <a:ext cx="5991784" cy="2677656"/>
          </a:xfrm>
          <a:prstGeom prst="rect">
            <a:avLst/>
          </a:prstGeom>
        </p:spPr>
        <p:txBody>
          <a:bodyPr wrap="square">
            <a:spAutoFit/>
          </a:bodyPr>
          <a:lstStyle/>
          <a:p>
            <a:pPr algn="ctr"/>
            <a:r>
              <a:rPr lang="es-CO" sz="2400" b="1" i="1" baseline="30000" dirty="0">
                <a:solidFill>
                  <a:srgbClr val="0070C0"/>
                </a:solidFill>
              </a:rPr>
              <a:t>11 </a:t>
            </a:r>
            <a:r>
              <a:rPr lang="es-CO" sz="2400" i="1" dirty="0">
                <a:solidFill>
                  <a:srgbClr val="0070C0"/>
                </a:solidFill>
              </a:rPr>
              <a:t>Puesto que todas estas cosas han de ser deshechas, ¡cómo no debéis vosotros andar en santa y piadosa manera de vivir, </a:t>
            </a:r>
            <a:r>
              <a:rPr lang="es-CO" sz="2400" b="1" i="1" baseline="30000" dirty="0">
                <a:solidFill>
                  <a:srgbClr val="0070C0"/>
                </a:solidFill>
              </a:rPr>
              <a:t>12 </a:t>
            </a:r>
            <a:r>
              <a:rPr lang="es-CO" sz="2400" i="1" dirty="0">
                <a:solidFill>
                  <a:srgbClr val="0070C0"/>
                </a:solidFill>
              </a:rPr>
              <a:t>esperando y apresurándoos para la venida del día de Dios, en el cual los cielos, encendiéndose, serán deshechos, y los elementos, siendo quemados, se fundirán! </a:t>
            </a:r>
          </a:p>
        </p:txBody>
      </p:sp>
    </p:spTree>
    <p:extLst>
      <p:ext uri="{BB962C8B-B14F-4D97-AF65-F5344CB8AC3E}">
        <p14:creationId xmlns:p14="http://schemas.microsoft.com/office/powerpoint/2010/main" val="143265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wipe(down)">
                                      <p:cBhvr>
                                        <p:cTn id="17" dur="580">
                                          <p:stCondLst>
                                            <p:cond delay="0"/>
                                          </p:stCondLst>
                                        </p:cTn>
                                        <p:tgtEl>
                                          <p:spTgt spid="3074"/>
                                        </p:tgtEl>
                                      </p:cBhvr>
                                    </p:animEffect>
                                    <p:anim calcmode="lin" valueType="num">
                                      <p:cBhvr>
                                        <p:cTn id="1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3" dur="26">
                                          <p:stCondLst>
                                            <p:cond delay="650"/>
                                          </p:stCondLst>
                                        </p:cTn>
                                        <p:tgtEl>
                                          <p:spTgt spid="3074"/>
                                        </p:tgtEl>
                                      </p:cBhvr>
                                      <p:to x="100000" y="60000"/>
                                    </p:animScale>
                                    <p:animScale>
                                      <p:cBhvr>
                                        <p:cTn id="24" dur="166" decel="50000">
                                          <p:stCondLst>
                                            <p:cond delay="676"/>
                                          </p:stCondLst>
                                        </p:cTn>
                                        <p:tgtEl>
                                          <p:spTgt spid="3074"/>
                                        </p:tgtEl>
                                      </p:cBhvr>
                                      <p:to x="100000" y="100000"/>
                                    </p:animScale>
                                    <p:animScale>
                                      <p:cBhvr>
                                        <p:cTn id="25" dur="26">
                                          <p:stCondLst>
                                            <p:cond delay="1312"/>
                                          </p:stCondLst>
                                        </p:cTn>
                                        <p:tgtEl>
                                          <p:spTgt spid="3074"/>
                                        </p:tgtEl>
                                      </p:cBhvr>
                                      <p:to x="100000" y="80000"/>
                                    </p:animScale>
                                    <p:animScale>
                                      <p:cBhvr>
                                        <p:cTn id="26" dur="166" decel="50000">
                                          <p:stCondLst>
                                            <p:cond delay="1338"/>
                                          </p:stCondLst>
                                        </p:cTn>
                                        <p:tgtEl>
                                          <p:spTgt spid="3074"/>
                                        </p:tgtEl>
                                      </p:cBhvr>
                                      <p:to x="100000" y="100000"/>
                                    </p:animScale>
                                    <p:animScale>
                                      <p:cBhvr>
                                        <p:cTn id="27" dur="26">
                                          <p:stCondLst>
                                            <p:cond delay="1642"/>
                                          </p:stCondLst>
                                        </p:cTn>
                                        <p:tgtEl>
                                          <p:spTgt spid="3074"/>
                                        </p:tgtEl>
                                      </p:cBhvr>
                                      <p:to x="100000" y="90000"/>
                                    </p:animScale>
                                    <p:animScale>
                                      <p:cBhvr>
                                        <p:cTn id="28" dur="166" decel="50000">
                                          <p:stCondLst>
                                            <p:cond delay="1668"/>
                                          </p:stCondLst>
                                        </p:cTn>
                                        <p:tgtEl>
                                          <p:spTgt spid="3074"/>
                                        </p:tgtEl>
                                      </p:cBhvr>
                                      <p:to x="100000" y="100000"/>
                                    </p:animScale>
                                    <p:animScale>
                                      <p:cBhvr>
                                        <p:cTn id="29" dur="26">
                                          <p:stCondLst>
                                            <p:cond delay="1808"/>
                                          </p:stCondLst>
                                        </p:cTn>
                                        <p:tgtEl>
                                          <p:spTgt spid="3074"/>
                                        </p:tgtEl>
                                      </p:cBhvr>
                                      <p:to x="100000" y="95000"/>
                                    </p:animScale>
                                    <p:animScale>
                                      <p:cBhvr>
                                        <p:cTn id="30" dur="166" decel="50000">
                                          <p:stCondLst>
                                            <p:cond delay="1834"/>
                                          </p:stCondLst>
                                        </p:cTn>
                                        <p:tgtEl>
                                          <p:spTgt spid="3074"/>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inVertic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042792" cy="3312368"/>
          </a:xfrm>
        </p:spPr>
        <p:txBody>
          <a:bodyPr>
            <a:normAutofit/>
          </a:bodyPr>
          <a:lstStyle/>
          <a:p>
            <a:pPr marL="0" indent="0" algn="ctr">
              <a:buNone/>
            </a:pPr>
            <a:r>
              <a:rPr lang="es-CO" b="1" baseline="30000" dirty="0"/>
              <a:t>13 </a:t>
            </a:r>
            <a:r>
              <a:rPr lang="es-CO" dirty="0"/>
              <a:t>Pero nosotros esperamos, según sus promesas, cielos nuevos y tierra nueva, en los cuales mora la justicia. </a:t>
            </a:r>
          </a:p>
        </p:txBody>
      </p:sp>
      <p:sp>
        <p:nvSpPr>
          <p:cNvPr id="4" name="3 Rectángulo"/>
          <p:cNvSpPr/>
          <p:nvPr/>
        </p:nvSpPr>
        <p:spPr>
          <a:xfrm>
            <a:off x="661035" y="4365104"/>
            <a:ext cx="8078324" cy="2062103"/>
          </a:xfrm>
          <a:prstGeom prst="rect">
            <a:avLst/>
          </a:prstGeom>
        </p:spPr>
        <p:txBody>
          <a:bodyPr wrap="square">
            <a:spAutoFit/>
          </a:bodyPr>
          <a:lstStyle/>
          <a:p>
            <a:pPr algn="ctr"/>
            <a:r>
              <a:rPr lang="es-CO" sz="3200" b="1" baseline="30000" dirty="0"/>
              <a:t>14 </a:t>
            </a:r>
            <a:r>
              <a:rPr lang="es-CO" sz="3200" dirty="0"/>
              <a:t>Por lo cual, oh amados, estando en espera de estas cosas, </a:t>
            </a:r>
            <a:r>
              <a:rPr lang="es-CO" sz="3200" i="1" dirty="0">
                <a:solidFill>
                  <a:srgbClr val="0070C0"/>
                </a:solidFill>
              </a:rPr>
              <a:t>procurad con diligencia ser hallados por él sin mancha e irreprensibles, en paz</a:t>
            </a:r>
          </a:p>
        </p:txBody>
      </p:sp>
      <p:pic>
        <p:nvPicPr>
          <p:cNvPr id="4098" name="Picture 2" descr="http://t3.gstatic.com/images?q=tbn:ANd9GcSxlg5uRIcUm5e8odLrWQ8ycxXMAXZo65mJovDimgO00ZX8Dlfpg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32656"/>
            <a:ext cx="432048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52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busca Dios al mostrarnos esta cosas?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834880" cy="4768354"/>
          </a:xfrm>
        </p:spPr>
        <p:txBody>
          <a:bodyPr>
            <a:normAutofit/>
          </a:bodyPr>
          <a:lstStyle/>
          <a:p>
            <a:pPr marL="0" indent="0" algn="ctr">
              <a:buNone/>
            </a:pPr>
            <a:r>
              <a:rPr lang="es-CO" dirty="0" smtClean="0">
                <a:solidFill>
                  <a:srgbClr val="FF0000"/>
                </a:solidFill>
              </a:rPr>
              <a:t>2 Ped.3:9.</a:t>
            </a:r>
          </a:p>
          <a:p>
            <a:pPr marL="0" indent="0" algn="ctr">
              <a:buNone/>
            </a:pPr>
            <a:r>
              <a:rPr lang="es-CO" dirty="0"/>
              <a:t>El Señor no retarda su promesa, según algunos la tienen por tardanza, sino que es paciente para con nosotros, no queriendo que ninguno perezca, sino que todos procedan al arrepentimiento.</a:t>
            </a:r>
          </a:p>
        </p:txBody>
      </p:sp>
      <p:pic>
        <p:nvPicPr>
          <p:cNvPr id="5122" name="Picture 2" descr="http://t2.gstatic.com/images?q=tbn:ANd9GcQ2EGQ7JODINlJAO_eE3moNUfDzoKiKuuFDdwc5Tzi_uxREUsLK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628801"/>
            <a:ext cx="3456384"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36096" y="5277966"/>
            <a:ext cx="3456384" cy="1200329"/>
          </a:xfrm>
          <a:prstGeom prst="rect">
            <a:avLst/>
          </a:prstGeom>
        </p:spPr>
        <p:txBody>
          <a:bodyPr wrap="square">
            <a:spAutoFit/>
          </a:bodyPr>
          <a:lstStyle/>
          <a:p>
            <a:pPr algn="ctr"/>
            <a:r>
              <a:rPr lang="es-CO" b="1" dirty="0" smtClean="0">
                <a:solidFill>
                  <a:srgbClr val="FF0000"/>
                </a:solidFill>
              </a:rPr>
              <a:t>Recuerda que Jesús te ama, por tanto: quiere </a:t>
            </a:r>
            <a:r>
              <a:rPr lang="es-CO" b="1" dirty="0">
                <a:solidFill>
                  <a:srgbClr val="FF0000"/>
                </a:solidFill>
              </a:rPr>
              <a:t>que tu le entregues tu corazón ahora, antes que sea </a:t>
            </a:r>
            <a:r>
              <a:rPr lang="es-CO" b="1" dirty="0" smtClean="0">
                <a:solidFill>
                  <a:srgbClr val="FF0000"/>
                </a:solidFill>
              </a:rPr>
              <a:t>demasiado </a:t>
            </a:r>
            <a:r>
              <a:rPr lang="es-CO" b="1" dirty="0">
                <a:solidFill>
                  <a:srgbClr val="FF0000"/>
                </a:solidFill>
              </a:rPr>
              <a:t>tarde.</a:t>
            </a:r>
          </a:p>
        </p:txBody>
      </p:sp>
    </p:spTree>
    <p:extLst>
      <p:ext uri="{BB962C8B-B14F-4D97-AF65-F5344CB8AC3E}">
        <p14:creationId xmlns:p14="http://schemas.microsoft.com/office/powerpoint/2010/main" val="269225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77072"/>
            <a:ext cx="8229600" cy="2049091"/>
          </a:xfrm>
        </p:spPr>
        <p:txBody>
          <a:bodyPr>
            <a:normAutofit/>
          </a:bodyPr>
          <a:lstStyle/>
          <a:p>
            <a:pPr marL="0" indent="0" algn="ctr">
              <a:buNone/>
            </a:pPr>
            <a:r>
              <a:rPr lang="es-CO" dirty="0" smtClean="0">
                <a:solidFill>
                  <a:srgbClr val="FF0000"/>
                </a:solidFill>
              </a:rPr>
              <a:t>1 Tes.4:16.</a:t>
            </a:r>
            <a:r>
              <a:rPr lang="es-CO" dirty="0"/>
              <a:t> Porque el Señor mismo con aclamación, con voz de arcángel, y con trompeta de Dios, descenderá del cielo; y los muertos en Cristo resucitarán primero</a:t>
            </a:r>
            <a:r>
              <a:rPr lang="es-CO" dirty="0" smtClean="0"/>
              <a:t>. </a:t>
            </a:r>
            <a:endParaRPr lang="es-CO" dirty="0"/>
          </a:p>
        </p:txBody>
      </p:sp>
      <p:sp>
        <p:nvSpPr>
          <p:cNvPr id="4" name="3 Rectángulo"/>
          <p:cNvSpPr/>
          <p:nvPr/>
        </p:nvSpPr>
        <p:spPr>
          <a:xfrm>
            <a:off x="179512" y="260648"/>
            <a:ext cx="4572000" cy="3046988"/>
          </a:xfrm>
          <a:prstGeom prst="rect">
            <a:avLst/>
          </a:prstGeom>
        </p:spPr>
        <p:txBody>
          <a:bodyPr>
            <a:spAutoFit/>
          </a:bodyPr>
          <a:lstStyle/>
          <a:p>
            <a:pPr algn="ctr"/>
            <a:r>
              <a:rPr lang="es-CO" sz="3200" dirty="0"/>
              <a:t>Note que en esa vez, Dios sacudió el monte Sinaí, pero en esta vez, o sea cuando Cristo </a:t>
            </a:r>
            <a:r>
              <a:rPr lang="es-CO" sz="3200" dirty="0" smtClean="0"/>
              <a:t>regrese, </a:t>
            </a:r>
            <a:r>
              <a:rPr lang="es-CO" sz="3200" dirty="0"/>
              <a:t>no solamente sacudirá la tierra, sino aún el cielo.</a:t>
            </a:r>
          </a:p>
        </p:txBody>
      </p:sp>
      <p:pic>
        <p:nvPicPr>
          <p:cNvPr id="6146" name="Picture 2" descr="http://t3.gstatic.com/images?q=tbn:ANd9GcRZklboDysQaDH82MnOGRnrpzM-rsNPQl5zHsqEPNkuKqv_plJ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1512" y="260648"/>
            <a:ext cx="4068960"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57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168351"/>
          </a:xfrm>
        </p:spPr>
        <p:txBody>
          <a:bodyPr>
            <a:normAutofit fontScale="92500" lnSpcReduction="20000"/>
          </a:bodyPr>
          <a:lstStyle/>
          <a:p>
            <a:pPr marL="0" indent="0" algn="ctr">
              <a:buNone/>
            </a:pPr>
            <a:r>
              <a:rPr lang="es-CO" dirty="0" smtClean="0"/>
              <a:t>Prosiguiendo con nuestra búsqueda de los cinco elementos en el A. Testamento, hasta ahora hemos encontrado tres, el Trono, Él Padre y Él Hijo. Nos faltan dos: El E. Santo y el rio.</a:t>
            </a:r>
          </a:p>
          <a:p>
            <a:pPr marL="0" indent="0" algn="ctr">
              <a:buNone/>
            </a:pPr>
            <a:endParaRPr lang="es-CO" dirty="0"/>
          </a:p>
          <a:p>
            <a:pPr marL="0" indent="0" algn="ctr">
              <a:buNone/>
            </a:pPr>
            <a:r>
              <a:rPr lang="es-CO" sz="3900" i="1" dirty="0" smtClean="0">
                <a:solidFill>
                  <a:srgbClr val="FF0000"/>
                </a:solidFill>
                <a:latin typeface="Agency FB" pitchFamily="34" charset="0"/>
              </a:rPr>
              <a:t>¿Dónde encontraremos al E. Santo en el </a:t>
            </a:r>
          </a:p>
          <a:p>
            <a:pPr marL="0" indent="0" algn="ctr">
              <a:buNone/>
            </a:pPr>
            <a:r>
              <a:rPr lang="es-CO" sz="3900" i="1" dirty="0" smtClean="0">
                <a:solidFill>
                  <a:srgbClr val="FF0000"/>
                </a:solidFill>
                <a:latin typeface="Agency FB" pitchFamily="34" charset="0"/>
              </a:rPr>
              <a:t>A. Testamento?</a:t>
            </a:r>
            <a:endParaRPr lang="es-CO" sz="3900" i="1" u="sng" dirty="0">
              <a:solidFill>
                <a:srgbClr val="0070C0"/>
              </a:solidFill>
            </a:endParaRPr>
          </a:p>
          <a:p>
            <a:endParaRPr lang="es-CO" dirty="0"/>
          </a:p>
        </p:txBody>
      </p:sp>
      <p:sp>
        <p:nvSpPr>
          <p:cNvPr id="2" name="1 Rectángulo"/>
          <p:cNvSpPr/>
          <p:nvPr/>
        </p:nvSpPr>
        <p:spPr>
          <a:xfrm>
            <a:off x="326164" y="3861048"/>
            <a:ext cx="4965915" cy="2739211"/>
          </a:xfrm>
          <a:prstGeom prst="rect">
            <a:avLst/>
          </a:prstGeom>
        </p:spPr>
        <p:txBody>
          <a:bodyPr wrap="square">
            <a:spAutoFit/>
          </a:bodyPr>
          <a:lstStyle/>
          <a:p>
            <a:pPr algn="ctr"/>
            <a:r>
              <a:rPr lang="es-CO" sz="2800" b="1" u="sng" dirty="0"/>
              <a:t>(4).El </a:t>
            </a:r>
            <a:r>
              <a:rPr lang="es-CO" sz="2800" b="1" u="sng" dirty="0" err="1"/>
              <a:t>Espiritu</a:t>
            </a:r>
            <a:r>
              <a:rPr lang="es-CO" sz="2800" b="1" u="sng" dirty="0"/>
              <a:t> Santo</a:t>
            </a:r>
            <a:r>
              <a:rPr lang="es-CO" sz="2400" dirty="0"/>
              <a:t>. La primer referencia al E. Santo la encontramos en </a:t>
            </a:r>
            <a:r>
              <a:rPr lang="es-CO" sz="2400" dirty="0">
                <a:solidFill>
                  <a:srgbClr val="FF0000"/>
                </a:solidFill>
              </a:rPr>
              <a:t>Génesis 1:2.</a:t>
            </a:r>
            <a:r>
              <a:rPr lang="es-CO" sz="2400" dirty="0"/>
              <a:t> Y la tierra estaba desordenada y vacía, y las tinieblas estaban sobre la faz del abismo, y el </a:t>
            </a:r>
            <a:r>
              <a:rPr lang="es-CO" sz="2400" i="1" dirty="0">
                <a:solidFill>
                  <a:srgbClr val="0070C0"/>
                </a:solidFill>
              </a:rPr>
              <a:t>Espíritu de Dios</a:t>
            </a:r>
            <a:r>
              <a:rPr lang="es-CO" sz="2400" dirty="0"/>
              <a:t> se movía sobre la faz de las aguas. </a:t>
            </a:r>
          </a:p>
        </p:txBody>
      </p:sp>
      <p:pic>
        <p:nvPicPr>
          <p:cNvPr id="1026" name="Picture 2" descr="http://t2.gstatic.com/images?q=tbn:ANd9GcTJzp7U9P4k-GY59vEotHOi1VKqfwGzpiTmqGHrYxaYekE-YxdIX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861047"/>
            <a:ext cx="3456384" cy="2739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05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1)">
                                      <p:cBhvr>
                                        <p:cTn id="14" dur="2000"/>
                                        <p:tgtEl>
                                          <p:spTgt spid="3">
                                            <p:txEl>
                                              <p:pRg st="2" end="2"/>
                                            </p:txEl>
                                          </p:spTgt>
                                        </p:tgtEl>
                                      </p:cBhvr>
                                    </p:animEffect>
                                  </p:childTnLst>
                                </p:cTn>
                              </p:par>
                              <p:par>
                                <p:cTn id="15" presetID="21" presetClass="entr" presetSubtype="1"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circle(in)">
                                      <p:cBhvr>
                                        <p:cTn id="22" dur="20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1)">
                                      <p:cBhvr>
                                        <p:cTn id="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3"/>
            <a:tile tx="0" ty="0" sx="100000" sy="100000" flip="none" algn="tl"/>
          </a:blipFill>
        </p:spPr>
        <p:txBody>
          <a:bodyPr>
            <a:normAutofit fontScale="92500"/>
          </a:bodyPr>
          <a:lstStyle/>
          <a:p>
            <a:pPr marL="0" indent="0" algn="ctr">
              <a:buNone/>
            </a:pPr>
            <a:r>
              <a:rPr lang="es-CO" dirty="0" smtClean="0"/>
              <a:t>Partiendo </a:t>
            </a:r>
            <a:r>
              <a:rPr lang="es-CO" dirty="0"/>
              <a:t>de aquí y a través de todas las Escrituras, el Espíritu de Dios ejerce el papel del agente divino de Dios en todos los actos creadores; </a:t>
            </a:r>
            <a:r>
              <a:rPr lang="es-CO" i="1" dirty="0">
                <a:solidFill>
                  <a:srgbClr val="0070C0"/>
                </a:solidFill>
              </a:rPr>
              <a:t>ya sea de la tierra, de la naturaleza, de la iglesia, de la nueva vida o del hombre nuevo</a:t>
            </a:r>
            <a:r>
              <a:rPr lang="es-CO" dirty="0"/>
              <a:t>.  </a:t>
            </a:r>
            <a:endParaRPr lang="es-CO" dirty="0" smtClean="0"/>
          </a:p>
          <a:p>
            <a:pPr marL="0" indent="0">
              <a:buNone/>
            </a:pPr>
            <a:endParaRPr lang="es-CO" dirty="0"/>
          </a:p>
          <a:p>
            <a:pPr marL="0" indent="0" algn="ctr">
              <a:buNone/>
            </a:pPr>
            <a:r>
              <a:rPr lang="es-CO" dirty="0" smtClean="0"/>
              <a:t>Refiriéndose a la creación del hombre dice: Entonces dijo Dios «</a:t>
            </a:r>
            <a:r>
              <a:rPr lang="es-CO" i="1" u="sng" dirty="0" smtClean="0">
                <a:solidFill>
                  <a:srgbClr val="0070C0"/>
                </a:solidFill>
              </a:rPr>
              <a:t>Hagamos al hombre a nuestra imagen, conforme a nuestra semejanza</a:t>
            </a:r>
            <a:r>
              <a:rPr lang="es-CO" dirty="0" smtClean="0"/>
              <a:t>» </a:t>
            </a:r>
            <a:r>
              <a:rPr lang="es-CO" dirty="0" smtClean="0">
                <a:solidFill>
                  <a:srgbClr val="FF0000"/>
                </a:solidFill>
              </a:rPr>
              <a:t>(</a:t>
            </a:r>
            <a:r>
              <a:rPr lang="es-CO" dirty="0" err="1" smtClean="0">
                <a:solidFill>
                  <a:srgbClr val="FF0000"/>
                </a:solidFill>
              </a:rPr>
              <a:t>Gén</a:t>
            </a:r>
            <a:r>
              <a:rPr lang="es-CO" dirty="0" smtClean="0">
                <a:solidFill>
                  <a:srgbClr val="FF0000"/>
                </a:solidFill>
              </a:rPr>
              <a:t> 1:26)</a:t>
            </a:r>
            <a:r>
              <a:rPr lang="es-CO" dirty="0" smtClean="0"/>
              <a:t>. </a:t>
            </a:r>
            <a:r>
              <a:rPr lang="es-CO" dirty="0"/>
              <a:t>F</a:t>
            </a:r>
            <a:r>
              <a:rPr lang="es-CO" dirty="0" smtClean="0"/>
              <a:t>ue </a:t>
            </a:r>
            <a:r>
              <a:rPr lang="es-CO" dirty="0"/>
              <a:t>considerado casi unánimemente por los teólogos de la iglesia primitiva como que indica a las </a:t>
            </a:r>
            <a:r>
              <a:rPr lang="es-CO" i="1" dirty="0">
                <a:solidFill>
                  <a:srgbClr val="0070C0"/>
                </a:solidFill>
              </a:rPr>
              <a:t>tres personas de la </a:t>
            </a:r>
            <a:r>
              <a:rPr lang="es-CO" i="1" dirty="0" smtClean="0">
                <a:solidFill>
                  <a:srgbClr val="0070C0"/>
                </a:solidFill>
              </a:rPr>
              <a:t>Deidad. </a:t>
            </a:r>
            <a:r>
              <a:rPr lang="es-CO" i="1" dirty="0" smtClean="0">
                <a:solidFill>
                  <a:srgbClr val="FF0000"/>
                </a:solidFill>
              </a:rPr>
              <a:t>Extraido del C.M.A.</a:t>
            </a:r>
            <a:endParaRPr lang="es-CO" i="1" dirty="0">
              <a:solidFill>
                <a:srgbClr val="FF0000"/>
              </a:solidFill>
            </a:endParaRPr>
          </a:p>
          <a:p>
            <a:endParaRPr lang="es-CO" dirty="0"/>
          </a:p>
        </p:txBody>
      </p:sp>
    </p:spTree>
    <p:extLst>
      <p:ext uri="{BB962C8B-B14F-4D97-AF65-F5344CB8AC3E}">
        <p14:creationId xmlns:p14="http://schemas.microsoft.com/office/powerpoint/2010/main" val="12746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92688"/>
          </a:xfrm>
        </p:spPr>
        <p:txBody>
          <a:bodyPr>
            <a:normAutofit fontScale="85000" lnSpcReduction="10000"/>
          </a:bodyPr>
          <a:lstStyle/>
          <a:p>
            <a:pPr marL="0" indent="0" algn="ctr">
              <a:buNone/>
            </a:pPr>
            <a:r>
              <a:rPr lang="es-CO" sz="3400" i="1" dirty="0" smtClean="0">
                <a:solidFill>
                  <a:srgbClr val="FF0000"/>
                </a:solidFill>
              </a:rPr>
              <a:t>La segunda ocasión que menciona la Biblia al E. Santo está en Génesis 6:3.</a:t>
            </a:r>
            <a:r>
              <a:rPr lang="es-CO" sz="3400" i="1" dirty="0">
                <a:solidFill>
                  <a:srgbClr val="FF0000"/>
                </a:solidFill>
              </a:rPr>
              <a:t> </a:t>
            </a:r>
            <a:endParaRPr lang="es-CO" sz="3400" i="1" dirty="0" smtClean="0">
              <a:solidFill>
                <a:srgbClr val="FF0000"/>
              </a:solidFill>
            </a:endParaRPr>
          </a:p>
          <a:p>
            <a:pPr marL="0" indent="0" algn="ctr">
              <a:buNone/>
            </a:pPr>
            <a:r>
              <a:rPr lang="es-CO" dirty="0" smtClean="0"/>
              <a:t>Y </a:t>
            </a:r>
            <a:r>
              <a:rPr lang="es-CO" dirty="0"/>
              <a:t>dijo Jehová: </a:t>
            </a:r>
            <a:r>
              <a:rPr lang="es-CO" i="1" dirty="0">
                <a:solidFill>
                  <a:srgbClr val="0070C0"/>
                </a:solidFill>
              </a:rPr>
              <a:t>No contenderá mi espíritu con el hombre para siempre, porque ciertamente él es carne; mas serán sus días ciento veinte años</a:t>
            </a:r>
            <a:r>
              <a:rPr lang="es-CO" i="1" dirty="0" smtClean="0">
                <a:solidFill>
                  <a:srgbClr val="0070C0"/>
                </a:solidFill>
              </a:rPr>
              <a:t>.</a:t>
            </a:r>
          </a:p>
          <a:p>
            <a:pPr marL="0" indent="0" algn="ctr">
              <a:buNone/>
            </a:pPr>
            <a:endParaRPr lang="es-CO" dirty="0"/>
          </a:p>
          <a:p>
            <a:pPr marL="0" indent="0" algn="ctr">
              <a:buNone/>
            </a:pPr>
            <a:r>
              <a:rPr lang="es-CO" b="1" dirty="0" smtClean="0"/>
              <a:t>No </a:t>
            </a:r>
            <a:r>
              <a:rPr lang="es-CO" b="1" dirty="0"/>
              <a:t>contenderá mi espíritu con el hombre para siempre.</a:t>
            </a:r>
          </a:p>
          <a:p>
            <a:pPr marL="0" indent="0" algn="ctr">
              <a:buNone/>
            </a:pPr>
            <a:r>
              <a:rPr lang="es-CO" dirty="0" smtClean="0"/>
              <a:t>El C.B.A. Dice: «El </a:t>
            </a:r>
            <a:r>
              <a:rPr lang="es-CO" dirty="0"/>
              <a:t>hecho de que esta declaración siga inmediatamente después de la referencia a estos </a:t>
            </a:r>
            <a:r>
              <a:rPr lang="es-CO" i="1" dirty="0">
                <a:solidFill>
                  <a:srgbClr val="0070C0"/>
                </a:solidFill>
              </a:rPr>
              <a:t>casamientos que no eran </a:t>
            </a:r>
            <a:r>
              <a:rPr lang="es-CO" i="1" dirty="0" smtClean="0">
                <a:solidFill>
                  <a:srgbClr val="0070C0"/>
                </a:solidFill>
              </a:rPr>
              <a:t>santificados </a:t>
            </a:r>
            <a:r>
              <a:rPr lang="es-CO" u="sng" dirty="0" smtClean="0"/>
              <a:t>(entre los hijos de Dios, con las hijas de los hombre desobedientes)</a:t>
            </a:r>
            <a:r>
              <a:rPr lang="es-CO" dirty="0" smtClean="0"/>
              <a:t>, </a:t>
            </a:r>
            <a:r>
              <a:rPr lang="es-CO" dirty="0"/>
              <a:t>sugeriría que el desagrado de Dios se manifestó de una manera especialísima contra esa mala práctica.  Siendo cautivos de sus pasiones, ya no quedaron sujetos al Espíritu de Dios. </a:t>
            </a:r>
          </a:p>
        </p:txBody>
      </p:sp>
    </p:spTree>
    <p:extLst>
      <p:ext uri="{BB962C8B-B14F-4D97-AF65-F5344CB8AC3E}">
        <p14:creationId xmlns:p14="http://schemas.microsoft.com/office/powerpoint/2010/main" val="56967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20000"/>
          </a:bodyPr>
          <a:lstStyle/>
          <a:p>
            <a:pPr marL="0" indent="0" algn="ctr">
              <a:buNone/>
            </a:pPr>
            <a:r>
              <a:rPr lang="es-CO" dirty="0" smtClean="0"/>
              <a:t>La </a:t>
            </a:r>
            <a:r>
              <a:rPr lang="es-CO" dirty="0"/>
              <a:t>palabra "contenderá" significa en hebreo "</a:t>
            </a:r>
            <a:r>
              <a:rPr lang="es-CO" i="1" u="sng" dirty="0">
                <a:solidFill>
                  <a:srgbClr val="0070C0"/>
                </a:solidFill>
              </a:rPr>
              <a:t>regir</a:t>
            </a:r>
            <a:r>
              <a:rPr lang="es-CO" dirty="0"/>
              <a:t>" y "</a:t>
            </a:r>
            <a:r>
              <a:rPr lang="es-CO" i="1" u="sng" dirty="0">
                <a:solidFill>
                  <a:srgbClr val="0070C0"/>
                </a:solidFill>
              </a:rPr>
              <a:t>juzgar</a:t>
            </a:r>
            <a:r>
              <a:rPr lang="es-CO" dirty="0"/>
              <a:t>" como un corolario de gobernar.  </a:t>
            </a:r>
            <a:endParaRPr lang="es-CO" dirty="0" smtClean="0"/>
          </a:p>
          <a:p>
            <a:pPr marL="0" indent="0" algn="ctr">
              <a:buNone/>
            </a:pPr>
            <a:endParaRPr lang="es-CO" dirty="0" smtClean="0"/>
          </a:p>
          <a:p>
            <a:pPr marL="0" indent="0" algn="ctr">
              <a:buNone/>
            </a:pPr>
            <a:r>
              <a:rPr lang="es-CO" dirty="0" smtClean="0"/>
              <a:t>Estas </a:t>
            </a:r>
            <a:r>
              <a:rPr lang="es-CO" dirty="0"/>
              <a:t>palabras indican que el Espíritu Santo no podría continuar obrando sino durante un corto tiempo, después del cual sería retirado de los irregenerados e impenitentes seres humanos.  </a:t>
            </a:r>
            <a:endParaRPr lang="es-CO" dirty="0" smtClean="0"/>
          </a:p>
          <a:p>
            <a:pPr marL="0" indent="0">
              <a:buNone/>
            </a:pPr>
            <a:endParaRPr lang="es-CO" dirty="0"/>
          </a:p>
          <a:p>
            <a:pPr marL="0" indent="0" algn="ctr">
              <a:buNone/>
            </a:pPr>
            <a:r>
              <a:rPr lang="es-CO" dirty="0" smtClean="0"/>
              <a:t>Aun </a:t>
            </a:r>
            <a:r>
              <a:rPr lang="es-CO" dirty="0"/>
              <a:t>la longanimidad de Dios debía terminar.  Pedro se refiere a la obra del Espíritu en el corazón de los antediluvianos diciendo que el Espíritu de Cristo predicó a esos prisioneros de </a:t>
            </a:r>
            <a:r>
              <a:rPr lang="es-CO" dirty="0" smtClean="0"/>
              <a:t>Satanás </a:t>
            </a:r>
          </a:p>
          <a:p>
            <a:pPr marL="0" indent="0" algn="ctr">
              <a:buNone/>
            </a:pPr>
            <a:r>
              <a:rPr lang="es-CO" dirty="0" smtClean="0">
                <a:solidFill>
                  <a:srgbClr val="FF0000"/>
                </a:solidFill>
              </a:rPr>
              <a:t>1Pe.3:18-20.</a:t>
            </a:r>
            <a:endParaRPr lang="es-CO" dirty="0">
              <a:solidFill>
                <a:srgbClr val="FF0000"/>
              </a:solidFill>
            </a:endParaRPr>
          </a:p>
          <a:p>
            <a:endParaRPr lang="es-CO" dirty="0"/>
          </a:p>
        </p:txBody>
      </p:sp>
    </p:spTree>
    <p:extLst>
      <p:ext uri="{BB962C8B-B14F-4D97-AF65-F5344CB8AC3E}">
        <p14:creationId xmlns:p14="http://schemas.microsoft.com/office/powerpoint/2010/main" val="254012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9" dur="500"/>
                                        <p:tgtEl>
                                          <p:spTgt spid="3">
                                            <p:txEl>
                                              <p:pRg st="4" end="4"/>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96144"/>
          </a:xfrm>
        </p:spPr>
        <p:txBody>
          <a:bodyPr/>
          <a:lstStyle/>
          <a:p>
            <a:pPr marL="0" indent="0" algn="ctr">
              <a:buNone/>
            </a:pPr>
            <a:r>
              <a:rPr lang="es-CO" b="1" i="1" dirty="0" smtClean="0">
                <a:solidFill>
                  <a:srgbClr val="FF0000"/>
                </a:solidFill>
              </a:rPr>
              <a:t>De las tres Personas de la Trinidad, ¿Quién fue el que escribió la Ley en las tablas de piedra?</a:t>
            </a:r>
          </a:p>
        </p:txBody>
      </p:sp>
      <p:sp>
        <p:nvSpPr>
          <p:cNvPr id="6" name="5 Rectángulo redondeado"/>
          <p:cNvSpPr/>
          <p:nvPr/>
        </p:nvSpPr>
        <p:spPr>
          <a:xfrm>
            <a:off x="251520" y="1916832"/>
            <a:ext cx="4680520" cy="446449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FF0000"/>
                </a:solidFill>
              </a:rPr>
              <a:t>Éxodo 31:18</a:t>
            </a:r>
            <a:r>
              <a:rPr lang="es-CO" sz="3200" b="1" dirty="0" smtClean="0">
                <a:solidFill>
                  <a:srgbClr val="FF0000"/>
                </a:solidFill>
              </a:rPr>
              <a:t>.</a:t>
            </a:r>
          </a:p>
          <a:p>
            <a:pPr algn="ctr"/>
            <a:r>
              <a:rPr lang="es-CO" sz="3200" b="1" dirty="0" smtClean="0">
                <a:solidFill>
                  <a:srgbClr val="002060"/>
                </a:solidFill>
              </a:rPr>
              <a:t> </a:t>
            </a:r>
            <a:r>
              <a:rPr lang="es-CO" sz="3200" b="1" dirty="0">
                <a:solidFill>
                  <a:srgbClr val="002060"/>
                </a:solidFill>
              </a:rPr>
              <a:t>Y dio a Moisés, cuando acabó de hablar con él en el monte de Sinaí, dos tablas del testimonio, tablas de piedra escritas con el </a:t>
            </a:r>
            <a:r>
              <a:rPr lang="es-CO" sz="3200" b="1" u="sng" dirty="0">
                <a:solidFill>
                  <a:srgbClr val="002060"/>
                </a:solidFill>
              </a:rPr>
              <a:t>dedo de Dios.</a:t>
            </a:r>
          </a:p>
        </p:txBody>
      </p:sp>
      <p:pic>
        <p:nvPicPr>
          <p:cNvPr id="1026" name="Picture 2" descr="http://t1.gstatic.com/images?q=tbn:ANd9GcQ2t7Nkw70YaiauuS8TQliyNiuMw-dgNn_Aq1KR28gWVsEmCTOv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916832"/>
            <a:ext cx="3384376" cy="4282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85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lgn="ctr">
              <a:buNone/>
            </a:pPr>
            <a:r>
              <a:rPr lang="es-CO" dirty="0" smtClean="0"/>
              <a:t>Aquí tenemos dos puntos, porque muchos dicen que la Ley fue escrita por Moisés:</a:t>
            </a:r>
          </a:p>
          <a:p>
            <a:pPr marL="0" indent="0" algn="ctr">
              <a:buNone/>
            </a:pPr>
            <a:r>
              <a:rPr lang="es-CO" dirty="0" smtClean="0"/>
              <a:t>1. ¿Quién se las entregó a Moisés?</a:t>
            </a:r>
          </a:p>
          <a:p>
            <a:pPr marL="0" indent="0" algn="ctr">
              <a:buNone/>
            </a:pPr>
            <a:r>
              <a:rPr lang="es-CO" i="1" dirty="0" smtClean="0">
                <a:solidFill>
                  <a:srgbClr val="0070C0"/>
                </a:solidFill>
              </a:rPr>
              <a:t>Dios</a:t>
            </a:r>
            <a:endParaRPr lang="es-CO" i="1" dirty="0">
              <a:solidFill>
                <a:srgbClr val="0070C0"/>
              </a:solidFill>
            </a:endParaRPr>
          </a:p>
          <a:p>
            <a:pPr marL="0" indent="0" algn="ctr">
              <a:buNone/>
            </a:pPr>
            <a:r>
              <a:rPr lang="es-CO" dirty="0" smtClean="0"/>
              <a:t>2. ¿Quién escribió la Ley?</a:t>
            </a:r>
          </a:p>
          <a:p>
            <a:pPr marL="0" indent="0" algn="ctr">
              <a:buNone/>
            </a:pPr>
            <a:r>
              <a:rPr lang="es-CO" dirty="0" smtClean="0"/>
              <a:t>  </a:t>
            </a:r>
            <a:r>
              <a:rPr lang="es-CO" i="1" dirty="0" smtClean="0">
                <a:solidFill>
                  <a:srgbClr val="0070C0"/>
                </a:solidFill>
              </a:rPr>
              <a:t>El Dedo de Dios</a:t>
            </a:r>
            <a:r>
              <a:rPr lang="es-CO" dirty="0" smtClean="0"/>
              <a:t> </a:t>
            </a:r>
          </a:p>
          <a:p>
            <a:pPr marL="0" indent="0" algn="ctr">
              <a:buNone/>
            </a:pPr>
            <a:r>
              <a:rPr lang="es-CO" dirty="0" smtClean="0"/>
              <a:t>¡Solo que aquí tenemos un problema! Nos imaginamos que el «Dedo» es un dedo, simplemente. Para saber que es el dedo de Dios dejemos que la biblia nos lo diga.</a:t>
            </a:r>
          </a:p>
          <a:p>
            <a:pPr marL="0" indent="0">
              <a:buNone/>
            </a:pPr>
            <a:endParaRPr lang="es-CO" dirty="0"/>
          </a:p>
          <a:p>
            <a:pPr marL="0" indent="0" algn="ctr">
              <a:buNone/>
            </a:pPr>
            <a:r>
              <a:rPr lang="es-CO" dirty="0" smtClean="0">
                <a:solidFill>
                  <a:srgbClr val="FF0000"/>
                </a:solidFill>
              </a:rPr>
              <a:t>Mateo 12:27-28</a:t>
            </a:r>
            <a:r>
              <a:rPr lang="es-CO" dirty="0" smtClean="0"/>
              <a:t>. </a:t>
            </a:r>
            <a:r>
              <a:rPr lang="es-CO" dirty="0"/>
              <a:t>Y si yo por Belcebú echo fuera los demonios, ¿por quién los echan vuestros hijos? Por tanto, ellos serán vuestros jueces. </a:t>
            </a:r>
            <a:r>
              <a:rPr lang="es-CO" b="1" baseline="30000" dirty="0" smtClean="0"/>
              <a:t>28 </a:t>
            </a:r>
            <a:r>
              <a:rPr lang="es-CO" dirty="0"/>
              <a:t>Pero si yo por el </a:t>
            </a:r>
            <a:r>
              <a:rPr lang="es-CO" i="1" dirty="0">
                <a:solidFill>
                  <a:srgbClr val="0070C0"/>
                </a:solidFill>
              </a:rPr>
              <a:t>Espíritu de Dios echo fuera los demonios</a:t>
            </a:r>
            <a:r>
              <a:rPr lang="es-CO" dirty="0"/>
              <a:t>, entonces el reino de Dios ha llegado a </a:t>
            </a:r>
            <a:r>
              <a:rPr lang="es-CO" dirty="0" smtClean="0"/>
              <a:t>vosotros.</a:t>
            </a:r>
          </a:p>
        </p:txBody>
      </p:sp>
    </p:spTree>
    <p:extLst>
      <p:ext uri="{BB962C8B-B14F-4D97-AF65-F5344CB8AC3E}">
        <p14:creationId xmlns:p14="http://schemas.microsoft.com/office/powerpoint/2010/main" val="88651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74840" cy="6048672"/>
          </a:xfrm>
        </p:spPr>
        <p:txBody>
          <a:bodyPr/>
          <a:lstStyle/>
          <a:p>
            <a:pPr marL="0" indent="0" algn="ctr">
              <a:buNone/>
            </a:pPr>
            <a:r>
              <a:rPr lang="es-CO" dirty="0" smtClean="0">
                <a:solidFill>
                  <a:srgbClr val="FF0000"/>
                </a:solidFill>
              </a:rPr>
              <a:t>Lucas 11:19-20</a:t>
            </a:r>
            <a:r>
              <a:rPr lang="es-CO" dirty="0" smtClean="0"/>
              <a:t>.</a:t>
            </a:r>
            <a:r>
              <a:rPr lang="es-CO" dirty="0"/>
              <a:t> </a:t>
            </a:r>
            <a:endParaRPr lang="es-CO" dirty="0" smtClean="0"/>
          </a:p>
          <a:p>
            <a:pPr marL="0" indent="0" algn="ctr">
              <a:buNone/>
            </a:pPr>
            <a:r>
              <a:rPr lang="es-CO" dirty="0" smtClean="0"/>
              <a:t>Pues </a:t>
            </a:r>
            <a:r>
              <a:rPr lang="es-CO" dirty="0"/>
              <a:t>si yo echo fuera los demonios por Belcebú, ¿vuestros hijos por quién los echan fuera? Por tanto, ellos serán vuestros jueces. </a:t>
            </a:r>
            <a:r>
              <a:rPr lang="es-CO" b="1" baseline="30000" dirty="0" smtClean="0"/>
              <a:t>20 </a:t>
            </a:r>
            <a:r>
              <a:rPr lang="es-CO" dirty="0"/>
              <a:t>Pero si yo por el </a:t>
            </a:r>
            <a:r>
              <a:rPr lang="es-CO" i="1" dirty="0">
                <a:solidFill>
                  <a:srgbClr val="0070C0"/>
                </a:solidFill>
              </a:rPr>
              <a:t>dedo de Dios echo fuera los demonios</a:t>
            </a:r>
            <a:r>
              <a:rPr lang="es-CO" dirty="0"/>
              <a:t>, ciertamente el reino de Dios ha llegado a vosotros</a:t>
            </a:r>
            <a:r>
              <a:rPr lang="es-CO" dirty="0" smtClean="0"/>
              <a:t>. </a:t>
            </a:r>
            <a:endParaRPr lang="es-CO" dirty="0"/>
          </a:p>
        </p:txBody>
      </p:sp>
      <p:pic>
        <p:nvPicPr>
          <p:cNvPr id="2050" name="Picture 2" descr="http://t2.gstatic.com/images?q=tbn:ANd9GcQSPsNxxJJpMd0J-n090mIZ06gE7hOUARMKyENofJQUtyO5FoG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80728"/>
            <a:ext cx="3600400" cy="33123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107395" y="4509120"/>
            <a:ext cx="3593199" cy="2308324"/>
          </a:xfrm>
          <a:prstGeom prst="rect">
            <a:avLst/>
          </a:prstGeom>
        </p:spPr>
        <p:txBody>
          <a:bodyPr wrap="square">
            <a:spAutoFit/>
          </a:bodyPr>
          <a:lstStyle/>
          <a:p>
            <a:pPr algn="ctr"/>
            <a:r>
              <a:rPr lang="es-CO" sz="2400" dirty="0">
                <a:solidFill>
                  <a:srgbClr val="FF0000"/>
                </a:solidFill>
              </a:rPr>
              <a:t>Esto nos dice que cuando Moisés recibió las tablas, la Ley ya estaba escrita en </a:t>
            </a:r>
            <a:r>
              <a:rPr lang="es-CO" sz="2400" dirty="0" smtClean="0">
                <a:solidFill>
                  <a:srgbClr val="FF0000"/>
                </a:solidFill>
              </a:rPr>
              <a:t>ellas por el Espíritu Santo, que aquí aparece como el dedo de Dios.</a:t>
            </a:r>
            <a:endParaRPr lang="es-CO" sz="2400" dirty="0">
              <a:solidFill>
                <a:srgbClr val="FF0000"/>
              </a:solidFill>
            </a:endParaRPr>
          </a:p>
        </p:txBody>
      </p:sp>
    </p:spTree>
    <p:extLst>
      <p:ext uri="{BB962C8B-B14F-4D97-AF65-F5344CB8AC3E}">
        <p14:creationId xmlns:p14="http://schemas.microsoft.com/office/powerpoint/2010/main" val="400764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332657"/>
            <a:ext cx="5874617" cy="2137023"/>
          </a:xfrm>
        </p:spPr>
        <p:txBody>
          <a:bodyPr>
            <a:normAutofit fontScale="92500" lnSpcReduction="20000"/>
          </a:bodyPr>
          <a:lstStyle/>
          <a:p>
            <a:pPr marL="0" indent="0" algn="ctr">
              <a:buNone/>
            </a:pPr>
            <a:r>
              <a:rPr lang="es-CO" dirty="0" smtClean="0"/>
              <a:t>Cuando el Espíritu Santo entra a mi vida me transforma</a:t>
            </a:r>
            <a:r>
              <a:rPr lang="es-CO" dirty="0"/>
              <a:t>.</a:t>
            </a:r>
            <a:r>
              <a:rPr lang="es-CO" dirty="0" smtClean="0"/>
              <a:t> Los discípulos ya no fueron más ignorantes, tímidos, llenos de miedo, sino valientes, llenos de poder.  </a:t>
            </a:r>
          </a:p>
        </p:txBody>
      </p:sp>
      <p:pic>
        <p:nvPicPr>
          <p:cNvPr id="3074" name="Picture 2" descr="http://t2.gstatic.com/images?q=tbn:ANd9GcQUIvCd1nJtNzXL45mlSxwDqYTb6-gIIIT4P-9BIBcH12rtavTXD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4293096"/>
            <a:ext cx="2808312" cy="244827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0.gstatic.com/images?q=tbn:ANd9GcQE2cKXOiSQASg8sMI_S7NqbJ5ubgCH4P7VHTujLacE8H_nDCV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1817" y="332656"/>
            <a:ext cx="2676525" cy="213702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t0.gstatic.com/images?q=tbn:ANd9GcT_GmrxtFYXU2Ut_sgBVLLKsF-FWEZsHj0iP3s0S8IXrBdvZOyFr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6116" y="2727640"/>
            <a:ext cx="2447925" cy="18669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65819" y="2727640"/>
            <a:ext cx="6080297" cy="1815882"/>
          </a:xfrm>
          <a:prstGeom prst="rect">
            <a:avLst/>
          </a:prstGeom>
        </p:spPr>
        <p:txBody>
          <a:bodyPr wrap="square">
            <a:spAutoFit/>
          </a:bodyPr>
          <a:lstStyle/>
          <a:p>
            <a:pPr algn="ctr"/>
            <a:r>
              <a:rPr lang="es-CO" sz="2800" dirty="0" smtClean="0">
                <a:solidFill>
                  <a:srgbClr val="002060"/>
                </a:solidFill>
              </a:rPr>
              <a:t>Cuando </a:t>
            </a:r>
            <a:r>
              <a:rPr lang="es-CO" sz="2800" dirty="0">
                <a:solidFill>
                  <a:srgbClr val="002060"/>
                </a:solidFill>
              </a:rPr>
              <a:t>yo acepto el Evangelio eterno, él me transforma, y mi cuerpo llega a ser un Santuario para Dios, como Dios lo </a:t>
            </a:r>
            <a:r>
              <a:rPr lang="es-CO" sz="2800" dirty="0" smtClean="0">
                <a:solidFill>
                  <a:srgbClr val="002060"/>
                </a:solidFill>
              </a:rPr>
              <a:t>pide.</a:t>
            </a:r>
            <a:endParaRPr lang="es-CO" sz="2800" dirty="0">
              <a:solidFill>
                <a:srgbClr val="002060"/>
              </a:solidFill>
            </a:endParaRPr>
          </a:p>
        </p:txBody>
      </p:sp>
      <p:sp>
        <p:nvSpPr>
          <p:cNvPr id="5" name="4 Rectángulo"/>
          <p:cNvSpPr/>
          <p:nvPr/>
        </p:nvSpPr>
        <p:spPr>
          <a:xfrm>
            <a:off x="2843807" y="5122058"/>
            <a:ext cx="6050233" cy="1384995"/>
          </a:xfrm>
          <a:prstGeom prst="rect">
            <a:avLst/>
          </a:prstGeom>
        </p:spPr>
        <p:txBody>
          <a:bodyPr wrap="square">
            <a:spAutoFit/>
          </a:bodyPr>
          <a:lstStyle/>
          <a:p>
            <a:pPr algn="ctr"/>
            <a:r>
              <a:rPr lang="es-CO" sz="2800" dirty="0">
                <a:solidFill>
                  <a:srgbClr val="FF0000"/>
                </a:solidFill>
              </a:rPr>
              <a:t>El </a:t>
            </a:r>
            <a:r>
              <a:rPr lang="es-CO" sz="2800" dirty="0" smtClean="0">
                <a:solidFill>
                  <a:srgbClr val="FF0000"/>
                </a:solidFill>
              </a:rPr>
              <a:t>Espíritu </a:t>
            </a:r>
            <a:r>
              <a:rPr lang="es-CO" sz="2800" dirty="0">
                <a:solidFill>
                  <a:srgbClr val="FF0000"/>
                </a:solidFill>
              </a:rPr>
              <a:t>Santo nos da estas siete virtudes que nos hacen aptos para el reino de los cielos. </a:t>
            </a:r>
          </a:p>
        </p:txBody>
      </p:sp>
    </p:spTree>
    <p:extLst>
      <p:ext uri="{BB962C8B-B14F-4D97-AF65-F5344CB8AC3E}">
        <p14:creationId xmlns:p14="http://schemas.microsoft.com/office/powerpoint/2010/main" val="23156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1000" fill="hold"/>
                                        <p:tgtEl>
                                          <p:spTgt spid="3076"/>
                                        </p:tgtEl>
                                        <p:attrNameLst>
                                          <p:attrName>ppt_w</p:attrName>
                                        </p:attrNameLst>
                                      </p:cBhvr>
                                      <p:tavLst>
                                        <p:tav tm="0">
                                          <p:val>
                                            <p:fltVal val="0"/>
                                          </p:val>
                                        </p:tav>
                                        <p:tav tm="100000">
                                          <p:val>
                                            <p:strVal val="#ppt_w"/>
                                          </p:val>
                                        </p:tav>
                                      </p:tavLst>
                                    </p:anim>
                                    <p:anim calcmode="lin" valueType="num">
                                      <p:cBhvr>
                                        <p:cTn id="13" dur="1000" fill="hold"/>
                                        <p:tgtEl>
                                          <p:spTgt spid="3076"/>
                                        </p:tgtEl>
                                        <p:attrNameLst>
                                          <p:attrName>ppt_h</p:attrName>
                                        </p:attrNameLst>
                                      </p:cBhvr>
                                      <p:tavLst>
                                        <p:tav tm="0">
                                          <p:val>
                                            <p:fltVal val="0"/>
                                          </p:val>
                                        </p:tav>
                                        <p:tav tm="100000">
                                          <p:val>
                                            <p:strVal val="#ppt_h"/>
                                          </p:val>
                                        </p:tav>
                                      </p:tavLst>
                                    </p:anim>
                                    <p:anim calcmode="lin" valueType="num">
                                      <p:cBhvr>
                                        <p:cTn id="14" dur="1000" fill="hold"/>
                                        <p:tgtEl>
                                          <p:spTgt spid="3076"/>
                                        </p:tgtEl>
                                        <p:attrNameLst>
                                          <p:attrName>style.rotation</p:attrName>
                                        </p:attrNameLst>
                                      </p:cBhvr>
                                      <p:tavLst>
                                        <p:tav tm="0">
                                          <p:val>
                                            <p:fltVal val="90"/>
                                          </p:val>
                                        </p:tav>
                                        <p:tav tm="100000">
                                          <p:val>
                                            <p:fltVal val="0"/>
                                          </p:val>
                                        </p:tav>
                                      </p:tavLst>
                                    </p:anim>
                                    <p:animEffect transition="in" filter="fade">
                                      <p:cBhvr>
                                        <p:cTn id="15" dur="1000"/>
                                        <p:tgtEl>
                                          <p:spTgt spid="307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078"/>
                                        </p:tgtEl>
                                        <p:attrNameLst>
                                          <p:attrName>style.visibility</p:attrName>
                                        </p:attrNameLst>
                                      </p:cBhvr>
                                      <p:to>
                                        <p:strVal val="visible"/>
                                      </p:to>
                                    </p:set>
                                    <p:animEffect transition="in" filter="fade">
                                      <p:cBhvr>
                                        <p:cTn id="20" dur="1000"/>
                                        <p:tgtEl>
                                          <p:spTgt spid="3078"/>
                                        </p:tgtEl>
                                      </p:cBhvr>
                                    </p:animEffect>
                                    <p:anim calcmode="lin" valueType="num">
                                      <p:cBhvr>
                                        <p:cTn id="21" dur="1000" fill="hold"/>
                                        <p:tgtEl>
                                          <p:spTgt spid="3078"/>
                                        </p:tgtEl>
                                        <p:attrNameLst>
                                          <p:attrName>ppt_x</p:attrName>
                                        </p:attrNameLst>
                                      </p:cBhvr>
                                      <p:tavLst>
                                        <p:tav tm="0">
                                          <p:val>
                                            <p:strVal val="#ppt_x"/>
                                          </p:val>
                                        </p:tav>
                                        <p:tav tm="100000">
                                          <p:val>
                                            <p:strVal val="#ppt_x"/>
                                          </p:val>
                                        </p:tav>
                                      </p:tavLst>
                                    </p:anim>
                                    <p:anim calcmode="lin" valueType="num">
                                      <p:cBhvr>
                                        <p:cTn id="22"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074"/>
                                        </p:tgtEl>
                                        <p:attrNameLst>
                                          <p:attrName>style.visibility</p:attrName>
                                        </p:attrNameLst>
                                      </p:cBhvr>
                                      <p:to>
                                        <p:strVal val="visible"/>
                                      </p:to>
                                    </p:set>
                                    <p:animEffect transition="in" filter="barn(inVertical)">
                                      <p:cBhvr>
                                        <p:cTn id="5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662972" cy="2088231"/>
          </a:xfrm>
          <a:blipFill>
            <a:blip r:embed="rId2"/>
            <a:tile tx="0" ty="0" sx="100000" sy="100000" flip="none" algn="tl"/>
          </a:blipFill>
        </p:spPr>
        <p:txBody>
          <a:bodyPr>
            <a:normAutofit/>
          </a:bodyPr>
          <a:lstStyle/>
          <a:p>
            <a:pPr marL="0" indent="0" algn="ctr">
              <a:buNone/>
            </a:pPr>
            <a:r>
              <a:rPr lang="es-CO" dirty="0"/>
              <a:t> </a:t>
            </a:r>
            <a:r>
              <a:rPr lang="es-CO" sz="3600" dirty="0" smtClean="0">
                <a:solidFill>
                  <a:srgbClr val="FF0000"/>
                </a:solidFill>
              </a:rPr>
              <a:t>Éxodo 25:8</a:t>
            </a:r>
            <a:r>
              <a:rPr lang="es-CO" sz="3600" dirty="0" smtClean="0"/>
              <a:t>. Y </a:t>
            </a:r>
            <a:r>
              <a:rPr lang="es-CO" sz="3600" dirty="0"/>
              <a:t>que me hagan un </a:t>
            </a:r>
            <a:r>
              <a:rPr lang="es-CO" sz="3600" i="1" dirty="0">
                <a:solidFill>
                  <a:srgbClr val="0070C0"/>
                </a:solidFill>
              </a:rPr>
              <a:t>santuario</a:t>
            </a:r>
            <a:r>
              <a:rPr lang="es-CO" sz="3600" dirty="0"/>
              <a:t>, para que </a:t>
            </a:r>
            <a:r>
              <a:rPr lang="es-CO" sz="3600" i="1" dirty="0">
                <a:solidFill>
                  <a:srgbClr val="0070C0"/>
                </a:solidFill>
              </a:rPr>
              <a:t>yo habite entre </a:t>
            </a:r>
            <a:r>
              <a:rPr lang="es-CO" sz="3600" i="1" dirty="0" smtClean="0">
                <a:solidFill>
                  <a:srgbClr val="0070C0"/>
                </a:solidFill>
              </a:rPr>
              <a:t>ellos</a:t>
            </a:r>
            <a:r>
              <a:rPr lang="es-CO" sz="3600" dirty="0" smtClean="0"/>
              <a:t>. </a:t>
            </a:r>
          </a:p>
        </p:txBody>
      </p:sp>
      <p:pic>
        <p:nvPicPr>
          <p:cNvPr id="4098" name="Picture 2" descr="http://t1.gstatic.com/images?q=tbn:ANd9GcQpR4AzeHK24PUeveumdQ_6amkhAnrGjs5qB9x5vY9SiN-yuU2v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7" y="188640"/>
            <a:ext cx="2866478" cy="216024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0.gstatic.com/images?q=tbn:ANd9GcRhcQ1j38CgSVVU_dN8_i8zdZA7Mbv7leDq2q4eqeg07YSnB04AD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2564904"/>
            <a:ext cx="2304256" cy="26776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771800" y="2564904"/>
            <a:ext cx="6372199" cy="2677656"/>
          </a:xfrm>
          <a:prstGeom prst="rect">
            <a:avLst/>
          </a:prstGeom>
          <a:blipFill>
            <a:blip r:embed="rId2"/>
            <a:tile tx="0" ty="0" sx="100000" sy="100000" flip="none" algn="tl"/>
          </a:blipFill>
        </p:spPr>
        <p:txBody>
          <a:bodyPr wrap="square">
            <a:spAutoFit/>
          </a:bodyPr>
          <a:lstStyle/>
          <a:p>
            <a:pPr algn="ctr"/>
            <a:r>
              <a:rPr lang="es-CO" sz="2800" dirty="0"/>
              <a:t>¿No sabéis que sois templo de Dios, y </a:t>
            </a:r>
            <a:r>
              <a:rPr lang="es-CO" sz="2800" i="1" dirty="0"/>
              <a:t>que</a:t>
            </a:r>
            <a:r>
              <a:rPr lang="es-CO" sz="2800" dirty="0"/>
              <a:t> el </a:t>
            </a:r>
            <a:r>
              <a:rPr lang="es-CO" sz="2800" i="1" dirty="0">
                <a:solidFill>
                  <a:srgbClr val="0070C0"/>
                </a:solidFill>
              </a:rPr>
              <a:t>Espíritu de Dios mora en vosotros</a:t>
            </a:r>
            <a:r>
              <a:rPr lang="es-CO" sz="2800" dirty="0"/>
              <a:t>? </a:t>
            </a:r>
          </a:p>
          <a:p>
            <a:pPr algn="ctr"/>
            <a:r>
              <a:rPr lang="es-CO" sz="2800" b="1" baseline="30000" dirty="0" smtClean="0"/>
              <a:t> </a:t>
            </a:r>
            <a:r>
              <a:rPr lang="es-CO" sz="2800" dirty="0"/>
              <a:t>Si alguno destruye el templo de Dios, Dios le destruirá a él; porque el templo de Dios, el cual sois vosotros, santo </a:t>
            </a:r>
            <a:r>
              <a:rPr lang="es-CO" sz="2800" dirty="0" smtClean="0"/>
              <a:t>es</a:t>
            </a:r>
          </a:p>
          <a:p>
            <a:pPr algn="ctr"/>
            <a:r>
              <a:rPr lang="es-CO" sz="2800" dirty="0" smtClean="0"/>
              <a:t> </a:t>
            </a:r>
            <a:r>
              <a:rPr lang="es-CO" sz="2800" dirty="0" smtClean="0">
                <a:solidFill>
                  <a:srgbClr val="FF0000"/>
                </a:solidFill>
              </a:rPr>
              <a:t>1 Cor.3:16,17. </a:t>
            </a:r>
            <a:endParaRPr lang="es-CO" sz="2800" dirty="0">
              <a:solidFill>
                <a:srgbClr val="FF0000"/>
              </a:solidFill>
            </a:endParaRPr>
          </a:p>
        </p:txBody>
      </p:sp>
      <p:sp>
        <p:nvSpPr>
          <p:cNvPr id="5" name="4 Rectángulo"/>
          <p:cNvSpPr/>
          <p:nvPr/>
        </p:nvSpPr>
        <p:spPr>
          <a:xfrm>
            <a:off x="323528" y="5445224"/>
            <a:ext cx="8699127" cy="1261884"/>
          </a:xfrm>
          <a:prstGeom prst="rect">
            <a:avLst/>
          </a:prstGeom>
        </p:spPr>
        <p:txBody>
          <a:bodyPr wrap="square">
            <a:spAutoFit/>
          </a:bodyPr>
          <a:lstStyle/>
          <a:p>
            <a:pPr algn="ctr"/>
            <a:r>
              <a:rPr lang="es-CO" dirty="0"/>
              <a:t>Según lo da a entender esta orden de Dios de que le hagan un </a:t>
            </a:r>
            <a:r>
              <a:rPr lang="es-CO" dirty="0" smtClean="0"/>
              <a:t>Santuario </a:t>
            </a:r>
            <a:r>
              <a:rPr lang="es-CO" dirty="0"/>
              <a:t>para Él habitar en medio de su pueblo, tiene tres aplicaciones</a:t>
            </a:r>
            <a:r>
              <a:rPr lang="es-CO" dirty="0" smtClean="0"/>
              <a:t>. (</a:t>
            </a:r>
            <a:r>
              <a:rPr lang="es-CO" sz="2000" b="1" dirty="0" smtClean="0">
                <a:solidFill>
                  <a:srgbClr val="FF0000"/>
                </a:solidFill>
              </a:rPr>
              <a:t>1</a:t>
            </a:r>
            <a:r>
              <a:rPr lang="es-CO" dirty="0" smtClean="0"/>
              <a:t>), El Santuario representa a Cristo (</a:t>
            </a:r>
            <a:r>
              <a:rPr lang="es-CO" sz="2000" b="1" dirty="0" smtClean="0">
                <a:solidFill>
                  <a:srgbClr val="FF0000"/>
                </a:solidFill>
              </a:rPr>
              <a:t>2</a:t>
            </a:r>
            <a:r>
              <a:rPr lang="es-CO" dirty="0" smtClean="0"/>
              <a:t>), también representa a su pueblo como un santuario y (</a:t>
            </a:r>
            <a:r>
              <a:rPr lang="es-CO" sz="2000" b="1" dirty="0" smtClean="0">
                <a:solidFill>
                  <a:srgbClr val="FF0000"/>
                </a:solidFill>
              </a:rPr>
              <a:t>3</a:t>
            </a:r>
            <a:r>
              <a:rPr lang="es-CO" dirty="0" smtClean="0"/>
              <a:t>), representa la relación tan estrecha que debe haber entre Cristo y cada uno de sus hijos a través del E. Santo.</a:t>
            </a:r>
            <a:endParaRPr lang="es-CO" dirty="0"/>
          </a:p>
        </p:txBody>
      </p:sp>
    </p:spTree>
    <p:extLst>
      <p:ext uri="{BB962C8B-B14F-4D97-AF65-F5344CB8AC3E}">
        <p14:creationId xmlns:p14="http://schemas.microsoft.com/office/powerpoint/2010/main" val="383900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ipe(down)">
                                      <p:cBhvr>
                                        <p:cTn id="7" dur="580">
                                          <p:stCondLst>
                                            <p:cond delay="0"/>
                                          </p:stCondLst>
                                        </p:cTn>
                                        <p:tgtEl>
                                          <p:spTgt spid="4100"/>
                                        </p:tgtEl>
                                      </p:cBhvr>
                                    </p:animEffect>
                                    <p:anim calcmode="lin" valueType="num">
                                      <p:cBhvr>
                                        <p:cTn id="8"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13" dur="26">
                                          <p:stCondLst>
                                            <p:cond delay="650"/>
                                          </p:stCondLst>
                                        </p:cTn>
                                        <p:tgtEl>
                                          <p:spTgt spid="4100"/>
                                        </p:tgtEl>
                                      </p:cBhvr>
                                      <p:to x="100000" y="60000"/>
                                    </p:animScale>
                                    <p:animScale>
                                      <p:cBhvr>
                                        <p:cTn id="14" dur="166" decel="50000">
                                          <p:stCondLst>
                                            <p:cond delay="676"/>
                                          </p:stCondLst>
                                        </p:cTn>
                                        <p:tgtEl>
                                          <p:spTgt spid="4100"/>
                                        </p:tgtEl>
                                      </p:cBhvr>
                                      <p:to x="100000" y="100000"/>
                                    </p:animScale>
                                    <p:animScale>
                                      <p:cBhvr>
                                        <p:cTn id="15" dur="26">
                                          <p:stCondLst>
                                            <p:cond delay="1312"/>
                                          </p:stCondLst>
                                        </p:cTn>
                                        <p:tgtEl>
                                          <p:spTgt spid="4100"/>
                                        </p:tgtEl>
                                      </p:cBhvr>
                                      <p:to x="100000" y="80000"/>
                                    </p:animScale>
                                    <p:animScale>
                                      <p:cBhvr>
                                        <p:cTn id="16" dur="166" decel="50000">
                                          <p:stCondLst>
                                            <p:cond delay="1338"/>
                                          </p:stCondLst>
                                        </p:cTn>
                                        <p:tgtEl>
                                          <p:spTgt spid="4100"/>
                                        </p:tgtEl>
                                      </p:cBhvr>
                                      <p:to x="100000" y="100000"/>
                                    </p:animScale>
                                    <p:animScale>
                                      <p:cBhvr>
                                        <p:cTn id="17" dur="26">
                                          <p:stCondLst>
                                            <p:cond delay="1642"/>
                                          </p:stCondLst>
                                        </p:cTn>
                                        <p:tgtEl>
                                          <p:spTgt spid="4100"/>
                                        </p:tgtEl>
                                      </p:cBhvr>
                                      <p:to x="100000" y="90000"/>
                                    </p:animScale>
                                    <p:animScale>
                                      <p:cBhvr>
                                        <p:cTn id="18" dur="166" decel="50000">
                                          <p:stCondLst>
                                            <p:cond delay="1668"/>
                                          </p:stCondLst>
                                        </p:cTn>
                                        <p:tgtEl>
                                          <p:spTgt spid="4100"/>
                                        </p:tgtEl>
                                      </p:cBhvr>
                                      <p:to x="100000" y="100000"/>
                                    </p:animScale>
                                    <p:animScale>
                                      <p:cBhvr>
                                        <p:cTn id="19" dur="26">
                                          <p:stCondLst>
                                            <p:cond delay="1808"/>
                                          </p:stCondLst>
                                        </p:cTn>
                                        <p:tgtEl>
                                          <p:spTgt spid="4100"/>
                                        </p:tgtEl>
                                      </p:cBhvr>
                                      <p:to x="100000" y="95000"/>
                                    </p:animScale>
                                    <p:animScale>
                                      <p:cBhvr>
                                        <p:cTn id="20" dur="166" decel="50000">
                                          <p:stCondLst>
                                            <p:cond delay="1834"/>
                                          </p:stCondLst>
                                        </p:cTn>
                                        <p:tgtEl>
                                          <p:spTgt spid="410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224136"/>
          </a:xfrm>
        </p:spPr>
        <p:txBody>
          <a:bodyPr>
            <a:normAutofit/>
          </a:bodyPr>
          <a:lstStyle/>
          <a:p>
            <a:pPr marL="0" indent="0" algn="ctr">
              <a:buNone/>
            </a:pPr>
            <a:r>
              <a:rPr lang="es-CO" dirty="0" smtClean="0"/>
              <a:t>Miremos la intima relación que existe entre el Padre, el Hijo y el Espíritu Santo con la Ley.</a:t>
            </a:r>
          </a:p>
        </p:txBody>
      </p:sp>
      <p:sp>
        <p:nvSpPr>
          <p:cNvPr id="4" name="3 Rectángulo"/>
          <p:cNvSpPr/>
          <p:nvPr/>
        </p:nvSpPr>
        <p:spPr>
          <a:xfrm>
            <a:off x="323528" y="2348880"/>
            <a:ext cx="5112568" cy="4524315"/>
          </a:xfrm>
          <a:prstGeom prst="rect">
            <a:avLst/>
          </a:prstGeom>
        </p:spPr>
        <p:txBody>
          <a:bodyPr wrap="square">
            <a:spAutoFit/>
          </a:bodyPr>
          <a:lstStyle/>
          <a:p>
            <a:pPr algn="ctr"/>
            <a:r>
              <a:rPr lang="es-CO" sz="3200" dirty="0">
                <a:solidFill>
                  <a:srgbClr val="FF0000"/>
                </a:solidFill>
              </a:rPr>
              <a:t>Éxodo 24:9,10.</a:t>
            </a:r>
            <a:r>
              <a:rPr lang="es-CO" sz="3200" dirty="0"/>
              <a:t> Y subieron Moisés y Aarón, Nadab y Abiu, y setenta de los ancianos de Israel; </a:t>
            </a:r>
            <a:r>
              <a:rPr lang="es-CO" sz="3200" b="1" baseline="30000" dirty="0"/>
              <a:t>10 </a:t>
            </a:r>
            <a:r>
              <a:rPr lang="es-CO" sz="3200" dirty="0"/>
              <a:t>Y vieron al Dios de Israel; y </a:t>
            </a:r>
            <a:r>
              <a:rPr lang="es-CO" sz="3200" i="1" dirty="0">
                <a:solidFill>
                  <a:srgbClr val="0070C0"/>
                </a:solidFill>
              </a:rPr>
              <a:t>había debajo de sus pies como un embaldosado de zafiro, semejante al cielo cuando está sereno. </a:t>
            </a:r>
          </a:p>
        </p:txBody>
      </p:sp>
      <p:pic>
        <p:nvPicPr>
          <p:cNvPr id="5122" name="Picture 2" descr="http://apocalipsis18-4.com/diostron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8955" y="1844824"/>
            <a:ext cx="3429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27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024336"/>
          </a:xfrm>
          <a:blipFill>
            <a:blip r:embed="rId2"/>
            <a:tile tx="0" ty="0" sx="100000" sy="100000" flip="none" algn="tl"/>
          </a:blipFill>
        </p:spPr>
        <p:txBody>
          <a:bodyPr>
            <a:normAutofit lnSpcReduction="10000"/>
          </a:bodyPr>
          <a:lstStyle/>
          <a:p>
            <a:pPr marL="0" indent="0" algn="ctr">
              <a:buNone/>
            </a:pPr>
            <a:r>
              <a:rPr lang="es-CO" dirty="0" smtClean="0">
                <a:solidFill>
                  <a:srgbClr val="FF0000"/>
                </a:solidFill>
              </a:rPr>
              <a:t>Números 15:37-39.</a:t>
            </a:r>
            <a:r>
              <a:rPr lang="es-CO" dirty="0" smtClean="0"/>
              <a:t> </a:t>
            </a:r>
          </a:p>
          <a:p>
            <a:pPr marL="0" indent="0" algn="ctr">
              <a:buNone/>
            </a:pPr>
            <a:r>
              <a:rPr lang="es-CO" b="1" baseline="30000" dirty="0" smtClean="0"/>
              <a:t>37 </a:t>
            </a:r>
            <a:r>
              <a:rPr lang="es-CO" dirty="0"/>
              <a:t>Y Jehová habló a Moisés, </a:t>
            </a:r>
            <a:r>
              <a:rPr lang="es-CO" dirty="0" smtClean="0"/>
              <a:t>diciendo: </a:t>
            </a:r>
            <a:r>
              <a:rPr lang="es-CO" b="1" baseline="30000" dirty="0" smtClean="0"/>
              <a:t>38 </a:t>
            </a:r>
            <a:r>
              <a:rPr lang="es-CO" dirty="0"/>
              <a:t>Habla a los </a:t>
            </a:r>
            <a:r>
              <a:rPr lang="es-CO" i="1" dirty="0">
                <a:solidFill>
                  <a:srgbClr val="0070C0"/>
                </a:solidFill>
              </a:rPr>
              <a:t>hijos de Israel</a:t>
            </a:r>
            <a:r>
              <a:rPr lang="es-CO" dirty="0"/>
              <a:t>, y diles que se hagan franjas en los bordes de sus vestiduras, por sus generaciones; y pongan en cada franja de los bordes un </a:t>
            </a:r>
            <a:r>
              <a:rPr lang="es-CO" i="1" dirty="0">
                <a:solidFill>
                  <a:srgbClr val="0070C0"/>
                </a:solidFill>
              </a:rPr>
              <a:t>cordón de azul</a:t>
            </a:r>
            <a:r>
              <a:rPr lang="es-CO" dirty="0"/>
              <a:t>: </a:t>
            </a:r>
            <a:endParaRPr lang="es-CO" dirty="0" smtClean="0"/>
          </a:p>
          <a:p>
            <a:pPr marL="0" indent="0" algn="ctr">
              <a:buNone/>
            </a:pPr>
            <a:endParaRPr lang="es-CO" b="1" baseline="30000" dirty="0"/>
          </a:p>
        </p:txBody>
      </p:sp>
      <p:sp>
        <p:nvSpPr>
          <p:cNvPr id="4" name="3 Rectángulo"/>
          <p:cNvSpPr/>
          <p:nvPr/>
        </p:nvSpPr>
        <p:spPr>
          <a:xfrm>
            <a:off x="342492" y="3472458"/>
            <a:ext cx="5165611" cy="3385542"/>
          </a:xfrm>
          <a:prstGeom prst="rect">
            <a:avLst/>
          </a:prstGeom>
        </p:spPr>
        <p:txBody>
          <a:bodyPr wrap="square">
            <a:spAutoFit/>
          </a:bodyPr>
          <a:lstStyle/>
          <a:p>
            <a:pPr algn="ctr"/>
            <a:r>
              <a:rPr lang="es-CO" sz="2800" b="1" baseline="30000" dirty="0"/>
              <a:t>39 </a:t>
            </a:r>
            <a:r>
              <a:rPr lang="es-CO" sz="2800" dirty="0"/>
              <a:t>Y os servirá de franja, para que cuando lo </a:t>
            </a:r>
            <a:r>
              <a:rPr lang="es-CO" sz="2800" i="1" dirty="0">
                <a:solidFill>
                  <a:srgbClr val="0070C0"/>
                </a:solidFill>
              </a:rPr>
              <a:t>viereis</a:t>
            </a:r>
            <a:r>
              <a:rPr lang="es-CO" sz="2800" dirty="0"/>
              <a:t>, os</a:t>
            </a:r>
            <a:r>
              <a:rPr lang="es-CO" sz="2800" i="1" dirty="0">
                <a:solidFill>
                  <a:srgbClr val="0070C0"/>
                </a:solidFill>
              </a:rPr>
              <a:t> acordéis de todos los mandamientos de Jehová, para ponerlos por obra</a:t>
            </a:r>
            <a:r>
              <a:rPr lang="es-CO" sz="2800" dirty="0"/>
              <a:t>; y no miréis en pos de vuestro corazón y de vuestros ojos, en pos de los cuales fornicáis.</a:t>
            </a:r>
          </a:p>
          <a:p>
            <a:endParaRPr lang="es-CO" dirty="0"/>
          </a:p>
        </p:txBody>
      </p:sp>
      <p:pic>
        <p:nvPicPr>
          <p:cNvPr id="6146" name="Picture 2" descr="http://t2.gstatic.com/images?q=tbn:ANd9GcRmGWXPrzZGG3JWA67ZN1rMgFcRcdCnOgsMoiuYz4nsB7ksrvd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472458"/>
            <a:ext cx="3024336" cy="2980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591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randombar(horizontal)">
                                      <p:cBhvr>
                                        <p:cTn id="22" dur="500"/>
                                        <p:tgtEl>
                                          <p:spTgt spid="614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048672"/>
          </a:xfrm>
        </p:spPr>
        <p:txBody>
          <a:bodyPr/>
          <a:lstStyle/>
          <a:p>
            <a:pPr marL="0" indent="0" algn="ctr">
              <a:buNone/>
            </a:pPr>
            <a:r>
              <a:rPr lang="es-CO" dirty="0"/>
              <a:t>Estos textos nos dicen que el trono de Dios y las tablas de piedra que contenía la </a:t>
            </a:r>
            <a:r>
              <a:rPr lang="es-CO" dirty="0" smtClean="0"/>
              <a:t>Ley </a:t>
            </a:r>
            <a:r>
              <a:rPr lang="es-CO" dirty="0"/>
              <a:t>del Testimonio eran </a:t>
            </a:r>
            <a:r>
              <a:rPr lang="es-CO" dirty="0" smtClean="0"/>
              <a:t>de </a:t>
            </a:r>
            <a:r>
              <a:rPr lang="es-CO" i="1" dirty="0" smtClean="0">
                <a:solidFill>
                  <a:srgbClr val="0070C0"/>
                </a:solidFill>
              </a:rPr>
              <a:t>zafiro </a:t>
            </a:r>
            <a:r>
              <a:rPr lang="es-CO" i="1" dirty="0">
                <a:solidFill>
                  <a:srgbClr val="0070C0"/>
                </a:solidFill>
              </a:rPr>
              <a:t>de color azul cielo</a:t>
            </a:r>
            <a:r>
              <a:rPr lang="es-CO" dirty="0"/>
              <a:t>, porque cuando ellos vieran las franjas del borde de sus </a:t>
            </a:r>
            <a:r>
              <a:rPr lang="es-CO" dirty="0" smtClean="0"/>
              <a:t>vestiduras  </a:t>
            </a:r>
            <a:r>
              <a:rPr lang="es-CO" dirty="0"/>
              <a:t>«</a:t>
            </a:r>
            <a:r>
              <a:rPr lang="es-CO" i="1" dirty="0">
                <a:solidFill>
                  <a:srgbClr val="0070C0"/>
                </a:solidFill>
              </a:rPr>
              <a:t>os acordéis de todos los mandamientos de Jehová, para ponerlos por obra</a:t>
            </a:r>
            <a:r>
              <a:rPr lang="es-CO" i="1" dirty="0"/>
              <a:t>».</a:t>
            </a:r>
          </a:p>
        </p:txBody>
      </p:sp>
      <p:pic>
        <p:nvPicPr>
          <p:cNvPr id="7174" name="Picture 6" descr="http://t3.gstatic.com/images?q=tbn:ANd9GcRhCWP-_WVCccXB9NfKGYMU9SRaDwNp_Nue60muULBXAM0CiAj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980728"/>
            <a:ext cx="3600400"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922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024336"/>
          </a:xfrm>
        </p:spPr>
        <p:txBody>
          <a:bodyPr>
            <a:normAutofit fontScale="92500" lnSpcReduction="10000"/>
          </a:bodyPr>
          <a:lstStyle/>
          <a:p>
            <a:pPr marL="0" indent="0" algn="ctr">
              <a:buNone/>
            </a:pPr>
            <a:r>
              <a:rPr lang="es-CO" dirty="0" smtClean="0"/>
              <a:t>No podemos concebir que tantos «cristianos» hoy prediquen desde los pulpitos que la Ley de Dios fue clavada en la cruz, y por tanto no tiene ninguna validez hoy, de esa manera, no solamente se está atacando su Ley que es la base del gobierno de Dios, la cual es un reflejo de su carácter,  sino que se ataca su trono, y a Dios mismo.</a:t>
            </a:r>
          </a:p>
        </p:txBody>
      </p:sp>
      <p:sp>
        <p:nvSpPr>
          <p:cNvPr id="5" name="4 Rectángulo"/>
          <p:cNvSpPr/>
          <p:nvPr/>
        </p:nvSpPr>
        <p:spPr>
          <a:xfrm>
            <a:off x="179512" y="3501008"/>
            <a:ext cx="5904656" cy="3046988"/>
          </a:xfrm>
          <a:prstGeom prst="rect">
            <a:avLst/>
          </a:prstGeom>
        </p:spPr>
        <p:txBody>
          <a:bodyPr wrap="square">
            <a:spAutoFit/>
          </a:bodyPr>
          <a:lstStyle/>
          <a:p>
            <a:pPr algn="ctr"/>
            <a:r>
              <a:rPr lang="es-CO" sz="2400" dirty="0"/>
              <a:t>Puedo decir que, de la forma como los israelitas al mirar la franja de sus vestiduras de color </a:t>
            </a:r>
            <a:r>
              <a:rPr lang="es-CO" sz="2400" dirty="0" smtClean="0"/>
              <a:t>azul </a:t>
            </a:r>
            <a:r>
              <a:rPr lang="es-CO" sz="2400" dirty="0"/>
              <a:t>cielo se «acordaban de  todos los mandamientos de Jehová, para ponerlos por obra» </a:t>
            </a:r>
            <a:r>
              <a:rPr lang="es-CO" sz="2400" i="1" dirty="0">
                <a:solidFill>
                  <a:srgbClr val="0070C0"/>
                </a:solidFill>
              </a:rPr>
              <a:t>de la misma forma nosotros hoy, al levantar los ojos al cielo, y </a:t>
            </a:r>
            <a:r>
              <a:rPr lang="es-CO" sz="2400" i="1" dirty="0" smtClean="0">
                <a:solidFill>
                  <a:srgbClr val="0070C0"/>
                </a:solidFill>
              </a:rPr>
              <a:t>verlo de </a:t>
            </a:r>
            <a:r>
              <a:rPr lang="es-CO" sz="2400" i="1" dirty="0">
                <a:solidFill>
                  <a:srgbClr val="0070C0"/>
                </a:solidFill>
              </a:rPr>
              <a:t>color azul nos «acordemos de todos los mandamientos de Jehová, para ponerlos por obra».</a:t>
            </a:r>
          </a:p>
        </p:txBody>
      </p:sp>
      <p:pic>
        <p:nvPicPr>
          <p:cNvPr id="8194" name="Picture 2" descr="http://t3.gstatic.com/images?q=tbn:ANd9GcSrRdbQrFR7OJoNrT3iH2-mHBareQB03L0uWZpu23X8lQizMN6uz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501008"/>
            <a:ext cx="3059832" cy="33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18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36912"/>
            <a:ext cx="8640960" cy="3960440"/>
          </a:xfrm>
        </p:spPr>
        <p:txBody>
          <a:bodyPr>
            <a:normAutofit fontScale="85000" lnSpcReduction="10000"/>
          </a:bodyPr>
          <a:lstStyle/>
          <a:p>
            <a:pPr marL="0" indent="0" algn="ctr">
              <a:buNone/>
            </a:pPr>
            <a:r>
              <a:rPr lang="es-CO" b="1" i="1" dirty="0" smtClean="0">
                <a:solidFill>
                  <a:srgbClr val="FF0000"/>
                </a:solidFill>
              </a:rPr>
              <a:t>¿De qué material fueron hechas las fabricadas por Moisés?</a:t>
            </a:r>
          </a:p>
          <a:p>
            <a:pPr marL="0" indent="0" algn="ctr">
              <a:buNone/>
            </a:pPr>
            <a:r>
              <a:rPr lang="es-CO" dirty="0" smtClean="0">
                <a:solidFill>
                  <a:srgbClr val="FF0000"/>
                </a:solidFill>
              </a:rPr>
              <a:t>Deut.10:1</a:t>
            </a:r>
            <a:r>
              <a:rPr lang="es-CO" dirty="0" smtClean="0"/>
              <a:t>.</a:t>
            </a:r>
            <a:r>
              <a:rPr lang="es-CO" b="1" baseline="30000" dirty="0" smtClean="0"/>
              <a:t> </a:t>
            </a:r>
            <a:r>
              <a:rPr lang="es-CO" dirty="0" smtClean="0"/>
              <a:t>En </a:t>
            </a:r>
            <a:r>
              <a:rPr lang="es-CO" dirty="0"/>
              <a:t>aquel tiempo me dijo Yahveh: "Lábrate dos tablas de piedra </a:t>
            </a:r>
            <a:r>
              <a:rPr lang="es-CO" i="1" u="sng" dirty="0">
                <a:solidFill>
                  <a:srgbClr val="0070C0"/>
                </a:solidFill>
              </a:rPr>
              <a:t>como</a:t>
            </a:r>
            <a:r>
              <a:rPr lang="es-CO" dirty="0"/>
              <a:t> las </a:t>
            </a:r>
            <a:r>
              <a:rPr lang="es-CO" dirty="0" smtClean="0"/>
              <a:t>primeras, y sube donde yo estoy…»</a:t>
            </a:r>
          </a:p>
          <a:p>
            <a:pPr marL="0" indent="0" algn="ctr">
              <a:buNone/>
            </a:pPr>
            <a:r>
              <a:rPr lang="es-CO" dirty="0" smtClean="0"/>
              <a:t> Note la orden de Dios: «</a:t>
            </a:r>
            <a:r>
              <a:rPr lang="es-CO" i="1" u="sng" dirty="0" smtClean="0">
                <a:solidFill>
                  <a:srgbClr val="0070C0"/>
                </a:solidFill>
              </a:rPr>
              <a:t>Como las primeras</a:t>
            </a:r>
            <a:r>
              <a:rPr lang="es-CO" dirty="0" smtClean="0"/>
              <a:t>» Las tablas tenían que ser de </a:t>
            </a:r>
            <a:r>
              <a:rPr lang="es-CO" i="1" dirty="0" smtClean="0">
                <a:solidFill>
                  <a:srgbClr val="0070C0"/>
                </a:solidFill>
              </a:rPr>
              <a:t>zafiro</a:t>
            </a:r>
            <a:r>
              <a:rPr lang="es-CO" dirty="0"/>
              <a:t> </a:t>
            </a:r>
            <a:r>
              <a:rPr lang="es-CO" dirty="0" smtClean="0"/>
              <a:t>tal </a:t>
            </a:r>
            <a:r>
              <a:rPr lang="es-CO" i="1" dirty="0" smtClean="0">
                <a:solidFill>
                  <a:srgbClr val="0070C0"/>
                </a:solidFill>
              </a:rPr>
              <a:t>como las primeras</a:t>
            </a:r>
            <a:r>
              <a:rPr lang="es-CO" dirty="0" smtClean="0"/>
              <a:t>, no de otro </a:t>
            </a:r>
            <a:r>
              <a:rPr lang="es-CO" smtClean="0"/>
              <a:t>material </a:t>
            </a:r>
            <a:r>
              <a:rPr lang="es-CO" smtClean="0"/>
              <a:t>diferente </a:t>
            </a:r>
            <a:r>
              <a:rPr lang="es-CO" dirty="0" smtClean="0"/>
              <a:t>como a Moisés le pareciera, quizá más fácil de conseguir y de labrar. Indudablemente que Moisés obedeció la orden de Dios, lo sabemos porqué Dios no las rechazó.   </a:t>
            </a:r>
            <a:endParaRPr lang="es-CO" dirty="0"/>
          </a:p>
          <a:p>
            <a:pPr marL="0" indent="0" algn="ctr">
              <a:buNone/>
            </a:pPr>
            <a:endParaRPr lang="es-CO" dirty="0" smtClean="0"/>
          </a:p>
          <a:p>
            <a:endParaRPr lang="es-CO" dirty="0"/>
          </a:p>
        </p:txBody>
      </p:sp>
      <p:sp>
        <p:nvSpPr>
          <p:cNvPr id="2" name="1 Rectángulo"/>
          <p:cNvSpPr/>
          <p:nvPr/>
        </p:nvSpPr>
        <p:spPr>
          <a:xfrm>
            <a:off x="0" y="260648"/>
            <a:ext cx="7236296" cy="2246769"/>
          </a:xfrm>
          <a:prstGeom prst="rect">
            <a:avLst/>
          </a:prstGeom>
        </p:spPr>
        <p:txBody>
          <a:bodyPr wrap="square">
            <a:spAutoFit/>
          </a:bodyPr>
          <a:lstStyle/>
          <a:p>
            <a:pPr algn="ctr"/>
            <a:r>
              <a:rPr lang="es-CO" sz="2800" dirty="0"/>
              <a:t>Estos nos dice del valor incalculable que tenían las dos tablas de la Ley que eran de piedra de </a:t>
            </a:r>
            <a:r>
              <a:rPr lang="es-CO" sz="2800" i="1" dirty="0">
                <a:solidFill>
                  <a:srgbClr val="0070C0"/>
                </a:solidFill>
              </a:rPr>
              <a:t>zafiro,</a:t>
            </a:r>
            <a:r>
              <a:rPr lang="es-CO" sz="2800" dirty="0"/>
              <a:t> de color</a:t>
            </a:r>
            <a:r>
              <a:rPr lang="es-CO" sz="2800" i="1" dirty="0">
                <a:solidFill>
                  <a:srgbClr val="0070C0"/>
                </a:solidFill>
              </a:rPr>
              <a:t> azul, </a:t>
            </a:r>
            <a:r>
              <a:rPr lang="es-CO" sz="2800" dirty="0"/>
              <a:t>las cuales fueron quebradas por Moisés, cuando el pueblo violó el </a:t>
            </a:r>
            <a:r>
              <a:rPr lang="es-CO" sz="2800" dirty="0" smtClean="0"/>
              <a:t>primero y segundo </a:t>
            </a:r>
            <a:r>
              <a:rPr lang="es-CO" sz="2800" dirty="0"/>
              <a:t>Mandamiento.</a:t>
            </a:r>
          </a:p>
        </p:txBody>
      </p:sp>
      <p:pic>
        <p:nvPicPr>
          <p:cNvPr id="1026" name="Picture 2" descr="http://t2.gstatic.com/images?q=tbn:ANd9GcTmTyfqbSi1nor5Pu1usWCMuY8IY4yPX9ojYgT3Z2SCMOr6YCP0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260648"/>
            <a:ext cx="177356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811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576064"/>
          </a:xfrm>
        </p:spPr>
        <p:txBody>
          <a:bodyPr>
            <a:normAutofit lnSpcReduction="10000"/>
          </a:bodyPr>
          <a:lstStyle/>
          <a:p>
            <a:pPr marL="0" indent="0" algn="ctr">
              <a:buNone/>
            </a:pPr>
            <a:r>
              <a:rPr lang="es-CO" b="1" i="1" dirty="0" smtClean="0">
                <a:solidFill>
                  <a:srgbClr val="FF0000"/>
                </a:solidFill>
              </a:rPr>
              <a:t>¿Quién escribió nuevamente la Ley?</a:t>
            </a:r>
            <a:r>
              <a:rPr lang="es-CO" dirty="0" smtClean="0"/>
              <a:t> </a:t>
            </a:r>
          </a:p>
        </p:txBody>
      </p:sp>
      <p:sp>
        <p:nvSpPr>
          <p:cNvPr id="4" name="3 Rectángulo"/>
          <p:cNvSpPr/>
          <p:nvPr/>
        </p:nvSpPr>
        <p:spPr>
          <a:xfrm>
            <a:off x="467544" y="1185133"/>
            <a:ext cx="6624736" cy="2831544"/>
          </a:xfrm>
          <a:prstGeom prst="rect">
            <a:avLst/>
          </a:prstGeom>
        </p:spPr>
        <p:txBody>
          <a:bodyPr wrap="square">
            <a:spAutoFit/>
          </a:bodyPr>
          <a:lstStyle/>
          <a:p>
            <a:pPr algn="ctr"/>
            <a:r>
              <a:rPr lang="es-CO" sz="3200" dirty="0"/>
              <a:t>Para saberlo tenemos que permitir que la misma Biblia lo diga. Algunos, mal intencionados, con el propósito de cambiar lo que dice la Biblia, dicen que Moisés la escribió.</a:t>
            </a:r>
          </a:p>
          <a:p>
            <a:pPr algn="ctr"/>
            <a:endParaRPr lang="es-CO" dirty="0"/>
          </a:p>
        </p:txBody>
      </p:sp>
      <p:sp>
        <p:nvSpPr>
          <p:cNvPr id="5" name="4 Rectángulo"/>
          <p:cNvSpPr/>
          <p:nvPr/>
        </p:nvSpPr>
        <p:spPr>
          <a:xfrm>
            <a:off x="4067944" y="4335487"/>
            <a:ext cx="4896544" cy="2246769"/>
          </a:xfrm>
          <a:prstGeom prst="rect">
            <a:avLst/>
          </a:prstGeom>
        </p:spPr>
        <p:txBody>
          <a:bodyPr wrap="square">
            <a:spAutoFit/>
          </a:bodyPr>
          <a:lstStyle/>
          <a:p>
            <a:pPr algn="ctr"/>
            <a:r>
              <a:rPr lang="es-CO" sz="2800" dirty="0">
                <a:solidFill>
                  <a:srgbClr val="FF0000"/>
                </a:solidFill>
              </a:rPr>
              <a:t>Deut.10:2</a:t>
            </a:r>
            <a:r>
              <a:rPr lang="es-CO" sz="2800" dirty="0"/>
              <a:t>. «</a:t>
            </a:r>
            <a:r>
              <a:rPr lang="es-CO" sz="2800" i="1" dirty="0">
                <a:solidFill>
                  <a:srgbClr val="0070C0"/>
                </a:solidFill>
              </a:rPr>
              <a:t>Yo escribiré sobre las tablas las palabras que había en las primeras que tú rompiste</a:t>
            </a:r>
            <a:r>
              <a:rPr lang="es-CO" sz="2800" dirty="0"/>
              <a:t> y las colocarás en el arca</a:t>
            </a:r>
            <a:r>
              <a:rPr lang="es-CO" sz="2800" dirty="0" smtClean="0"/>
              <a:t>»</a:t>
            </a:r>
          </a:p>
          <a:p>
            <a:pPr algn="ctr"/>
            <a:r>
              <a:rPr lang="es-CO" sz="2800" dirty="0" smtClean="0"/>
              <a:t> </a:t>
            </a:r>
            <a:r>
              <a:rPr lang="es-CO" sz="2800" dirty="0" smtClean="0">
                <a:solidFill>
                  <a:srgbClr val="FF0000"/>
                </a:solidFill>
              </a:rPr>
              <a:t>Lea el verso 4,5</a:t>
            </a:r>
            <a:r>
              <a:rPr lang="es-CO" sz="2800" dirty="0" smtClean="0"/>
              <a:t>.</a:t>
            </a:r>
            <a:endParaRPr lang="es-CO" sz="2800" dirty="0"/>
          </a:p>
        </p:txBody>
      </p:sp>
      <p:pic>
        <p:nvPicPr>
          <p:cNvPr id="2050" name="Picture 2" descr="http://t0.gstatic.com/images?q=tbn:ANd9GcRaLpe8_XsW4t0dij5dfob8UMRZEBoX367iUADjsEN15WsOiZxyB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04278">
            <a:off x="7112146" y="1169615"/>
            <a:ext cx="1872208" cy="28315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TRI32W8tBkFdAQ0QctGTLuSozsMTHq54cKtGXN8DH0ZnKxZ7D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89041"/>
            <a:ext cx="2952328" cy="2793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44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wheel(1)">
                                      <p:cBhvr>
                                        <p:cTn id="15" dur="2000"/>
                                        <p:tgtEl>
                                          <p:spTgt spid="2050"/>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anim calcmode="lin" valueType="num">
                                      <p:cBhvr>
                                        <p:cTn id="26" dur="2000" fill="hold"/>
                                        <p:tgtEl>
                                          <p:spTgt spid="5"/>
                                        </p:tgtEl>
                                        <p:attrNameLst>
                                          <p:attrName>ppt_w</p:attrName>
                                        </p:attrNameLst>
                                      </p:cBhvr>
                                      <p:tavLst>
                                        <p:tav tm="0" fmla="#ppt_w*sin(2.5*pi*$)">
                                          <p:val>
                                            <p:fltVal val="0"/>
                                          </p:val>
                                        </p:tav>
                                        <p:tav tm="100000">
                                          <p:val>
                                            <p:fltVal val="1"/>
                                          </p:val>
                                        </p:tav>
                                      </p:tavLst>
                                    </p:anim>
                                    <p:anim calcmode="lin" valueType="num">
                                      <p:cBhvr>
                                        <p:cTn id="2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052"/>
                                        </p:tgtEl>
                                        <p:attrNameLst>
                                          <p:attrName>style.visibility</p:attrName>
                                        </p:attrNameLst>
                                      </p:cBhvr>
                                      <p:to>
                                        <p:strVal val="visible"/>
                                      </p:to>
                                    </p:set>
                                    <p:anim calcmode="lin" valueType="num">
                                      <p:cBhvr>
                                        <p:cTn id="32" dur="500" fill="hold"/>
                                        <p:tgtEl>
                                          <p:spTgt spid="2052"/>
                                        </p:tgtEl>
                                        <p:attrNameLst>
                                          <p:attrName>ppt_w</p:attrName>
                                        </p:attrNameLst>
                                      </p:cBhvr>
                                      <p:tavLst>
                                        <p:tav tm="0">
                                          <p:val>
                                            <p:fltVal val="0"/>
                                          </p:val>
                                        </p:tav>
                                        <p:tav tm="100000">
                                          <p:val>
                                            <p:strVal val="#ppt_w"/>
                                          </p:val>
                                        </p:tav>
                                      </p:tavLst>
                                    </p:anim>
                                    <p:anim calcmode="lin" valueType="num">
                                      <p:cBhvr>
                                        <p:cTn id="33" dur="500" fill="hold"/>
                                        <p:tgtEl>
                                          <p:spTgt spid="2052"/>
                                        </p:tgtEl>
                                        <p:attrNameLst>
                                          <p:attrName>ppt_h</p:attrName>
                                        </p:attrNameLst>
                                      </p:cBhvr>
                                      <p:tavLst>
                                        <p:tav tm="0">
                                          <p:val>
                                            <p:fltVal val="0"/>
                                          </p:val>
                                        </p:tav>
                                        <p:tav tm="100000">
                                          <p:val>
                                            <p:strVal val="#ppt_h"/>
                                          </p:val>
                                        </p:tav>
                                      </p:tavLst>
                                    </p:anim>
                                    <p:animEffect transition="in" filter="fade">
                                      <p:cBhvr>
                                        <p:cTn id="34"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dirty="0" smtClean="0"/>
              <a:t>Note que Dios hizo:</a:t>
            </a:r>
          </a:p>
          <a:p>
            <a:r>
              <a:rPr lang="es-CO" dirty="0" smtClean="0"/>
              <a:t>1). La Ley no fue anulada por el hecho de haber sido rotas las tablas. Y</a:t>
            </a:r>
          </a:p>
          <a:p>
            <a:r>
              <a:rPr lang="es-CO" dirty="0" smtClean="0"/>
              <a:t>2). Dios no le cambio ni una «jota» ni una «tilde de la Ley» que Él mismo había escrito en las primeras tablas, como dice Jesús en </a:t>
            </a:r>
            <a:r>
              <a:rPr lang="es-CO" dirty="0" smtClean="0">
                <a:solidFill>
                  <a:srgbClr val="FF0000"/>
                </a:solidFill>
              </a:rPr>
              <a:t>(Mat.5:18)</a:t>
            </a:r>
            <a:r>
              <a:rPr lang="es-CO" dirty="0" smtClean="0"/>
              <a:t>. </a:t>
            </a:r>
          </a:p>
          <a:p>
            <a:endParaRPr lang="es-CO" dirty="0"/>
          </a:p>
          <a:p>
            <a:pPr marL="0" indent="0" algn="ctr">
              <a:buNone/>
            </a:pPr>
            <a:r>
              <a:rPr lang="es-CO" dirty="0" smtClean="0"/>
              <a:t>Recordemos que la Ley es una manifestación de su carácter, el cual se refleja en el color del cielo. Y «</a:t>
            </a:r>
            <a:r>
              <a:rPr lang="es-CO" i="1" dirty="0" smtClean="0">
                <a:solidFill>
                  <a:srgbClr val="0070C0"/>
                </a:solidFill>
              </a:rPr>
              <a:t>Jesucristo </a:t>
            </a:r>
            <a:r>
              <a:rPr lang="es-CO" i="1" dirty="0">
                <a:solidFill>
                  <a:srgbClr val="0070C0"/>
                </a:solidFill>
              </a:rPr>
              <a:t>es el mismo ayer, hoy y por </a:t>
            </a:r>
            <a:r>
              <a:rPr lang="es-CO" i="1" dirty="0" smtClean="0">
                <a:solidFill>
                  <a:srgbClr val="0070C0"/>
                </a:solidFill>
              </a:rPr>
              <a:t>siempre</a:t>
            </a:r>
            <a:r>
              <a:rPr lang="es-CO" dirty="0" smtClean="0"/>
              <a:t>» </a:t>
            </a:r>
            <a:r>
              <a:rPr lang="es-CO" dirty="0" smtClean="0">
                <a:solidFill>
                  <a:srgbClr val="FF0000"/>
                </a:solidFill>
              </a:rPr>
              <a:t>Heb.13:8;</a:t>
            </a:r>
            <a:r>
              <a:rPr lang="es-CO" dirty="0" smtClean="0"/>
              <a:t> Y en Él «</a:t>
            </a:r>
            <a:r>
              <a:rPr lang="es-CO" i="1" dirty="0" smtClean="0">
                <a:solidFill>
                  <a:srgbClr val="0070C0"/>
                </a:solidFill>
              </a:rPr>
              <a:t>Padre no hay mudanza ni sombra de variación</a:t>
            </a:r>
            <a:r>
              <a:rPr lang="es-CO" dirty="0" smtClean="0"/>
              <a:t>» </a:t>
            </a:r>
            <a:r>
              <a:rPr lang="es-CO" dirty="0" smtClean="0">
                <a:solidFill>
                  <a:srgbClr val="FF0000"/>
                </a:solidFill>
              </a:rPr>
              <a:t>Sant.1:17</a:t>
            </a:r>
            <a:r>
              <a:rPr lang="es-CO" dirty="0" smtClean="0"/>
              <a:t>.</a:t>
            </a:r>
          </a:p>
          <a:p>
            <a:pPr marL="0" indent="0" algn="ctr">
              <a:buNone/>
            </a:pPr>
            <a:r>
              <a:rPr lang="es-CO" dirty="0" smtClean="0"/>
              <a:t>Por mucho tiempo el zafiro ha simbolizado la «</a:t>
            </a:r>
            <a:r>
              <a:rPr lang="es-CO" i="1" dirty="0" smtClean="0">
                <a:solidFill>
                  <a:srgbClr val="0070C0"/>
                </a:solidFill>
              </a:rPr>
              <a:t>verdad</a:t>
            </a:r>
            <a:r>
              <a:rPr lang="es-CO" dirty="0" smtClean="0"/>
              <a:t>, la </a:t>
            </a:r>
            <a:r>
              <a:rPr lang="es-CO" i="1" dirty="0" smtClean="0">
                <a:solidFill>
                  <a:srgbClr val="0070C0"/>
                </a:solidFill>
              </a:rPr>
              <a:t>sinceridad</a:t>
            </a:r>
            <a:r>
              <a:rPr lang="es-CO" dirty="0" smtClean="0"/>
              <a:t> y la </a:t>
            </a:r>
            <a:r>
              <a:rPr lang="es-CO" i="1" dirty="0" smtClean="0">
                <a:solidFill>
                  <a:srgbClr val="0070C0"/>
                </a:solidFill>
              </a:rPr>
              <a:t>confianza</a:t>
            </a:r>
            <a:r>
              <a:rPr lang="es-CO" dirty="0" smtClean="0"/>
              <a:t>»</a:t>
            </a:r>
          </a:p>
        </p:txBody>
      </p:sp>
    </p:spTree>
    <p:extLst>
      <p:ext uri="{BB962C8B-B14F-4D97-AF65-F5344CB8AC3E}">
        <p14:creationId xmlns:p14="http://schemas.microsoft.com/office/powerpoint/2010/main" val="202701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1"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4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10000"/>
          </a:bodyPr>
          <a:lstStyle/>
          <a:p>
            <a:pPr marL="0" indent="0" algn="ctr">
              <a:buNone/>
            </a:pPr>
            <a:r>
              <a:rPr lang="es-CO" dirty="0"/>
              <a:t>¿Quién </a:t>
            </a:r>
            <a:r>
              <a:rPr lang="es-CO" dirty="0" smtClean="0"/>
              <a:t>cree usted </a:t>
            </a:r>
            <a:r>
              <a:rPr lang="es-CO" dirty="0"/>
              <a:t>que estará interesado en atacar el gobierno de </a:t>
            </a:r>
            <a:r>
              <a:rPr lang="es-CO" dirty="0" smtClean="0"/>
              <a:t>Dios? Indudablemente </a:t>
            </a:r>
            <a:r>
              <a:rPr lang="es-CO" dirty="0"/>
              <a:t>que es el mismo Satanás.</a:t>
            </a:r>
          </a:p>
          <a:p>
            <a:pPr marL="0" indent="0" algn="ctr">
              <a:buNone/>
            </a:pPr>
            <a:endParaRPr lang="es-CO" i="1" dirty="0" smtClean="0">
              <a:solidFill>
                <a:srgbClr val="FF0000"/>
              </a:solidFill>
            </a:endParaRPr>
          </a:p>
          <a:p>
            <a:pPr marL="0" indent="0" algn="ctr">
              <a:buNone/>
            </a:pPr>
            <a:r>
              <a:rPr lang="es-CO" i="1" dirty="0" smtClean="0">
                <a:solidFill>
                  <a:srgbClr val="FF0000"/>
                </a:solidFill>
              </a:rPr>
              <a:t>De </a:t>
            </a:r>
            <a:r>
              <a:rPr lang="es-CO" i="1" dirty="0">
                <a:solidFill>
                  <a:srgbClr val="FF0000"/>
                </a:solidFill>
              </a:rPr>
              <a:t>los cinco elementos </a:t>
            </a:r>
            <a:r>
              <a:rPr lang="es-CO" i="1" dirty="0" smtClean="0">
                <a:solidFill>
                  <a:srgbClr val="FF0000"/>
                </a:solidFill>
              </a:rPr>
              <a:t>que estamos buscando, hemos </a:t>
            </a:r>
            <a:r>
              <a:rPr lang="es-CO" i="1" dirty="0">
                <a:solidFill>
                  <a:srgbClr val="FF0000"/>
                </a:solidFill>
              </a:rPr>
              <a:t>encontrado cuatro, nos falta por encontrar uno, el </a:t>
            </a:r>
            <a:r>
              <a:rPr lang="es-CO" i="1" u="sng" dirty="0" smtClean="0">
                <a:solidFill>
                  <a:srgbClr val="FF0000"/>
                </a:solidFill>
              </a:rPr>
              <a:t>RIO</a:t>
            </a:r>
            <a:r>
              <a:rPr lang="es-CO" i="1" dirty="0" smtClean="0">
                <a:solidFill>
                  <a:srgbClr val="FF0000"/>
                </a:solidFill>
              </a:rPr>
              <a:t>.</a:t>
            </a:r>
            <a:r>
              <a:rPr lang="es-CO" dirty="0" smtClean="0"/>
              <a:t> </a:t>
            </a:r>
          </a:p>
          <a:p>
            <a:pPr marL="0" indent="0" algn="ctr">
              <a:buNone/>
            </a:pPr>
            <a:r>
              <a:rPr lang="es-CO" dirty="0" smtClean="0"/>
              <a:t>Para </a:t>
            </a:r>
            <a:r>
              <a:rPr lang="es-CO" dirty="0"/>
              <a:t>saber donde está, leamos </a:t>
            </a:r>
            <a:r>
              <a:rPr lang="es-CO" dirty="0">
                <a:solidFill>
                  <a:srgbClr val="FF0000"/>
                </a:solidFill>
              </a:rPr>
              <a:t>Éxodo 32:20.</a:t>
            </a:r>
          </a:p>
          <a:p>
            <a:endParaRPr lang="es-CO" dirty="0"/>
          </a:p>
          <a:p>
            <a:pPr marL="0" indent="0" algn="ctr">
              <a:buNone/>
            </a:pPr>
            <a:r>
              <a:rPr lang="es-CO" b="1" baseline="30000" dirty="0"/>
              <a:t>«</a:t>
            </a:r>
            <a:r>
              <a:rPr lang="es-CO" dirty="0"/>
              <a:t>Y tomó el becerro que habían hecho, y lo quemó en el fuego, y lo molió hasta reducirlo a polvo, que esparció sobre las </a:t>
            </a:r>
            <a:r>
              <a:rPr lang="es-CO" i="1" u="sng" dirty="0" smtClean="0">
                <a:solidFill>
                  <a:srgbClr val="0070C0"/>
                </a:solidFill>
              </a:rPr>
              <a:t>aguas</a:t>
            </a:r>
            <a:r>
              <a:rPr lang="es-CO" dirty="0" smtClean="0"/>
              <a:t>, </a:t>
            </a:r>
            <a:r>
              <a:rPr lang="es-CO" dirty="0"/>
              <a:t>y lo dio a beber a los hijos de Israel». </a:t>
            </a:r>
          </a:p>
          <a:p>
            <a:endParaRPr lang="es-CO" dirty="0"/>
          </a:p>
        </p:txBody>
      </p:sp>
    </p:spTree>
    <p:extLst>
      <p:ext uri="{BB962C8B-B14F-4D97-AF65-F5344CB8AC3E}">
        <p14:creationId xmlns:p14="http://schemas.microsoft.com/office/powerpoint/2010/main" val="3916513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p:cTn id="2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lgn="ctr">
              <a:buNone/>
            </a:pPr>
            <a:r>
              <a:rPr lang="es-CO" sz="4000" b="1" dirty="0" smtClean="0">
                <a:solidFill>
                  <a:srgbClr val="FF0000"/>
                </a:solidFill>
              </a:rPr>
              <a:t>¿De donde salieron estas aguas, dado que los Israelitas estaban en el desierto?</a:t>
            </a:r>
          </a:p>
          <a:p>
            <a:pPr algn="ctr"/>
            <a:endParaRPr lang="es-CO" dirty="0"/>
          </a:p>
          <a:p>
            <a:pPr marL="0" indent="0" algn="ctr">
              <a:buNone/>
            </a:pPr>
            <a:r>
              <a:rPr lang="es-CO" b="1" dirty="0" smtClean="0">
                <a:solidFill>
                  <a:srgbClr val="FF0000"/>
                </a:solidFill>
              </a:rPr>
              <a:t>Éxodo 17:1-6</a:t>
            </a:r>
            <a:r>
              <a:rPr lang="es-CO" dirty="0" smtClean="0"/>
              <a:t>.</a:t>
            </a:r>
          </a:p>
          <a:p>
            <a:pPr marL="0" indent="0" algn="ctr">
              <a:buNone/>
            </a:pPr>
            <a:r>
              <a:rPr lang="es-CO" dirty="0"/>
              <a:t>Y toda la congregación de los hijos de Israel partió del desierto de Sin, por sus jornadas, al mandamiento de Jehová, y acamparon en </a:t>
            </a:r>
            <a:r>
              <a:rPr lang="es-CO" dirty="0" smtClean="0"/>
              <a:t>Refidin; </a:t>
            </a:r>
            <a:r>
              <a:rPr lang="es-CO" dirty="0"/>
              <a:t>y no había </a:t>
            </a:r>
            <a:r>
              <a:rPr lang="es-CO" i="1" dirty="0">
                <a:solidFill>
                  <a:srgbClr val="0070C0"/>
                </a:solidFill>
              </a:rPr>
              <a:t>agua</a:t>
            </a:r>
            <a:r>
              <a:rPr lang="es-CO" dirty="0"/>
              <a:t> para que el pueblo bebiese. </a:t>
            </a:r>
            <a:r>
              <a:rPr lang="es-CO" b="1" baseline="30000" dirty="0" smtClean="0"/>
              <a:t> </a:t>
            </a:r>
            <a:r>
              <a:rPr lang="es-CO" dirty="0"/>
              <a:t>Y altercó el pueblo con Moisés, y dijeron: Danos</a:t>
            </a:r>
            <a:r>
              <a:rPr lang="es-CO" i="1" dirty="0">
                <a:solidFill>
                  <a:srgbClr val="0070C0"/>
                </a:solidFill>
              </a:rPr>
              <a:t> agua</a:t>
            </a:r>
            <a:r>
              <a:rPr lang="es-CO" dirty="0"/>
              <a:t> que bebamos. Y Moisés les dijo: ¿Por qué altercáis conmigo? ¿Por qué tentáis a Jehová? </a:t>
            </a:r>
            <a:r>
              <a:rPr lang="es-CO" dirty="0" smtClean="0"/>
              <a:t> </a:t>
            </a:r>
            <a:r>
              <a:rPr lang="es-CO" b="1" baseline="30000" dirty="0" smtClean="0"/>
              <a:t> </a:t>
            </a:r>
            <a:r>
              <a:rPr lang="es-CO" dirty="0"/>
              <a:t>Así que el pueblo tuvo allí sed de </a:t>
            </a:r>
            <a:r>
              <a:rPr lang="es-CO" i="1" dirty="0">
                <a:solidFill>
                  <a:srgbClr val="0070C0"/>
                </a:solidFill>
              </a:rPr>
              <a:t>agua</a:t>
            </a:r>
            <a:r>
              <a:rPr lang="es-CO" dirty="0"/>
              <a:t>, y murmuró contra Moisés, y dijo: ¿Por qué nos hiciste subir de Egipto para matarnos de sed a nosotros, y a nuestros hijos y a nuestros ganados? </a:t>
            </a:r>
            <a:r>
              <a:rPr lang="es-CO" dirty="0" smtClean="0"/>
              <a:t> </a:t>
            </a:r>
          </a:p>
          <a:p>
            <a:endParaRPr lang="es-CO" b="1" baseline="30000" dirty="0"/>
          </a:p>
        </p:txBody>
      </p:sp>
    </p:spTree>
    <p:extLst>
      <p:ext uri="{BB962C8B-B14F-4D97-AF65-F5344CB8AC3E}">
        <p14:creationId xmlns:p14="http://schemas.microsoft.com/office/powerpoint/2010/main" val="135367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92288"/>
          </a:xfrm>
        </p:spPr>
        <p:txBody>
          <a:bodyPr>
            <a:normAutofit fontScale="92500" lnSpcReduction="10000"/>
          </a:bodyPr>
          <a:lstStyle/>
          <a:p>
            <a:pPr marL="0" indent="0" algn="ctr">
              <a:buNone/>
            </a:pPr>
            <a:r>
              <a:rPr lang="es-CO" dirty="0" smtClean="0"/>
              <a:t>Entonces </a:t>
            </a:r>
            <a:r>
              <a:rPr lang="es-CO" dirty="0"/>
              <a:t>clamó Moisés a Jehová, diciendo: ¿Qué haré con este pueblo? de aquí a un poco me apedrearán</a:t>
            </a:r>
            <a:r>
              <a:rPr lang="es-CO" dirty="0" smtClean="0"/>
              <a:t>. </a:t>
            </a:r>
            <a:r>
              <a:rPr lang="es-CO" b="1" baseline="30000" dirty="0"/>
              <a:t>5 </a:t>
            </a:r>
            <a:r>
              <a:rPr lang="es-CO" dirty="0"/>
              <a:t>Y Jehová dijo a Moisés: Pasa delante del pueblo, y toma contigo de los ancianos de Israel; y toma también en tu mano tu vara, con que golpeaste el río, y ve</a:t>
            </a:r>
            <a:r>
              <a:rPr lang="es-CO" dirty="0" smtClean="0"/>
              <a:t>.</a:t>
            </a:r>
            <a:endParaRPr lang="es-CO" dirty="0"/>
          </a:p>
        </p:txBody>
      </p:sp>
      <p:sp>
        <p:nvSpPr>
          <p:cNvPr id="4" name="3 Rectángulo"/>
          <p:cNvSpPr/>
          <p:nvPr/>
        </p:nvSpPr>
        <p:spPr>
          <a:xfrm>
            <a:off x="0" y="3284984"/>
            <a:ext cx="5364088" cy="3539430"/>
          </a:xfrm>
          <a:prstGeom prst="rect">
            <a:avLst/>
          </a:prstGeom>
        </p:spPr>
        <p:txBody>
          <a:bodyPr wrap="square">
            <a:spAutoFit/>
          </a:bodyPr>
          <a:lstStyle/>
          <a:p>
            <a:pPr algn="ctr"/>
            <a:r>
              <a:rPr lang="es-CO" dirty="0"/>
              <a:t> </a:t>
            </a:r>
            <a:r>
              <a:rPr lang="es-CO" sz="3200" b="1" baseline="30000" dirty="0"/>
              <a:t>6 </a:t>
            </a:r>
            <a:r>
              <a:rPr lang="es-CO" sz="3200" dirty="0"/>
              <a:t>He aquí que</a:t>
            </a:r>
            <a:r>
              <a:rPr lang="es-CO" sz="3200" i="1" dirty="0">
                <a:solidFill>
                  <a:srgbClr val="0070C0"/>
                </a:solidFill>
              </a:rPr>
              <a:t> yo estoy delante de ti allí sobre la peña </a:t>
            </a:r>
            <a:r>
              <a:rPr lang="es-CO" sz="3200" dirty="0"/>
              <a:t>en Horeb; y herirás la peña, y </a:t>
            </a:r>
            <a:r>
              <a:rPr lang="es-CO" sz="3200" i="1" dirty="0">
                <a:solidFill>
                  <a:srgbClr val="0070C0"/>
                </a:solidFill>
              </a:rPr>
              <a:t>saldrán de ella aguas, y beberá el pueblo</a:t>
            </a:r>
            <a:r>
              <a:rPr lang="es-CO" sz="3200" dirty="0"/>
              <a:t>. Y Moisés lo hizo así en presencia de los ancianos de Israel</a:t>
            </a:r>
          </a:p>
        </p:txBody>
      </p:sp>
      <p:pic>
        <p:nvPicPr>
          <p:cNvPr id="5" name="Picture 2" descr="http://t1.gstatic.com/images?q=tbn:ANd9GcT-dLfqYc_oiMJlSSQJgy5YyD_-jkMhMFozrUOT7MfKP7l-GgV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501008"/>
            <a:ext cx="3384376" cy="3016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83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944216"/>
          </a:xfrm>
        </p:spPr>
        <p:txBody>
          <a:bodyPr>
            <a:normAutofit lnSpcReduction="10000"/>
          </a:bodyPr>
          <a:lstStyle/>
          <a:p>
            <a:pPr marL="0" indent="0" algn="ctr">
              <a:buNone/>
            </a:pPr>
            <a:r>
              <a:rPr lang="es-CO" dirty="0" smtClean="0"/>
              <a:t>Dios trasladó su trono sobre la peña, y por orden que Dios le había dado a Moisés, al golpearla, esta dio </a:t>
            </a:r>
            <a:r>
              <a:rPr lang="es-CO" i="1" dirty="0" smtClean="0">
                <a:solidFill>
                  <a:srgbClr val="0070C0"/>
                </a:solidFill>
              </a:rPr>
              <a:t>agua como un rio </a:t>
            </a:r>
            <a:r>
              <a:rPr lang="es-CO" dirty="0" smtClean="0"/>
              <a:t>para satisfacer la sed de su pueblo en el desierto.</a:t>
            </a:r>
          </a:p>
        </p:txBody>
      </p:sp>
      <p:sp>
        <p:nvSpPr>
          <p:cNvPr id="4" name="3 Rectángulo"/>
          <p:cNvSpPr/>
          <p:nvPr/>
        </p:nvSpPr>
        <p:spPr>
          <a:xfrm>
            <a:off x="0" y="2924944"/>
            <a:ext cx="4644008" cy="3539430"/>
          </a:xfrm>
          <a:prstGeom prst="rect">
            <a:avLst/>
          </a:prstGeom>
        </p:spPr>
        <p:txBody>
          <a:bodyPr wrap="square">
            <a:spAutoFit/>
          </a:bodyPr>
          <a:lstStyle/>
          <a:p>
            <a:pPr algn="ctr"/>
            <a:r>
              <a:rPr lang="es-CO" sz="2800" dirty="0"/>
              <a:t>El pueblo había pecado, por tanto debía morir, </a:t>
            </a:r>
            <a:r>
              <a:rPr lang="es-CO" sz="2800" i="1" dirty="0">
                <a:solidFill>
                  <a:srgbClr val="0070C0"/>
                </a:solidFill>
              </a:rPr>
              <a:t>pero Dios trasladó sus pecados a la peña quien en este caso representaba a Cristo quien fue herido por nosotros en la cruz</a:t>
            </a:r>
            <a:r>
              <a:rPr lang="es-CO" sz="2800" i="1" dirty="0" smtClean="0">
                <a:solidFill>
                  <a:srgbClr val="0070C0"/>
                </a:solidFill>
              </a:rPr>
              <a:t>. </a:t>
            </a:r>
          </a:p>
          <a:p>
            <a:pPr algn="ctr"/>
            <a:r>
              <a:rPr lang="es-CO" sz="2800" dirty="0" smtClean="0">
                <a:solidFill>
                  <a:srgbClr val="FF0000"/>
                </a:solidFill>
              </a:rPr>
              <a:t>Lea 1 Ped.2:24; Juan 19:34.   </a:t>
            </a:r>
            <a:endParaRPr lang="es-CO" sz="2800" dirty="0">
              <a:solidFill>
                <a:srgbClr val="FF0000"/>
              </a:solidFill>
            </a:endParaRPr>
          </a:p>
        </p:txBody>
      </p:sp>
      <p:pic>
        <p:nvPicPr>
          <p:cNvPr id="5" name="Picture 2" descr="http://t2.gstatic.com/images?q=tbn:ANd9GcTmTyfqbSi1nor5Pu1usWCMuY8IY4yPX9ojYgT3Z2SCMOr6YCP0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477242"/>
            <a:ext cx="2808312" cy="16717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1.gstatic.com/images?q=tbn:ANd9GcT-dLfqYc_oiMJlSSQJgy5YyD_-jkMhMFozrUOT7MfKP7l-GgV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311352"/>
            <a:ext cx="2023729" cy="222465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t0.gstatic.com/images?q=tbn:ANd9GcQtJHOl5-9IvNpkIPWD2fJGjkOc4tYEfBVQWs3Y7T42fA1tkMw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311352"/>
            <a:ext cx="1944216" cy="2224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918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098"/>
                                        </p:tgtEl>
                                        <p:attrNameLst>
                                          <p:attrName>style.visibility</p:attrName>
                                        </p:attrNameLst>
                                      </p:cBhvr>
                                      <p:to>
                                        <p:strVal val="visible"/>
                                      </p:to>
                                    </p:set>
                                    <p:anim calcmode="lin" valueType="num">
                                      <p:cBhvr>
                                        <p:cTn id="31" dur="1000" fill="hold"/>
                                        <p:tgtEl>
                                          <p:spTgt spid="4098"/>
                                        </p:tgtEl>
                                        <p:attrNameLst>
                                          <p:attrName>ppt_w</p:attrName>
                                        </p:attrNameLst>
                                      </p:cBhvr>
                                      <p:tavLst>
                                        <p:tav tm="0">
                                          <p:val>
                                            <p:fltVal val="0"/>
                                          </p:val>
                                        </p:tav>
                                        <p:tav tm="100000">
                                          <p:val>
                                            <p:strVal val="#ppt_w"/>
                                          </p:val>
                                        </p:tav>
                                      </p:tavLst>
                                    </p:anim>
                                    <p:anim calcmode="lin" valueType="num">
                                      <p:cBhvr>
                                        <p:cTn id="32" dur="1000" fill="hold"/>
                                        <p:tgtEl>
                                          <p:spTgt spid="4098"/>
                                        </p:tgtEl>
                                        <p:attrNameLst>
                                          <p:attrName>ppt_h</p:attrName>
                                        </p:attrNameLst>
                                      </p:cBhvr>
                                      <p:tavLst>
                                        <p:tav tm="0">
                                          <p:val>
                                            <p:fltVal val="0"/>
                                          </p:val>
                                        </p:tav>
                                        <p:tav tm="100000">
                                          <p:val>
                                            <p:strVal val="#ppt_h"/>
                                          </p:val>
                                        </p:tav>
                                      </p:tavLst>
                                    </p:anim>
                                    <p:anim calcmode="lin" valueType="num">
                                      <p:cBhvr>
                                        <p:cTn id="33" dur="1000" fill="hold"/>
                                        <p:tgtEl>
                                          <p:spTgt spid="4098"/>
                                        </p:tgtEl>
                                        <p:attrNameLst>
                                          <p:attrName>style.rotation</p:attrName>
                                        </p:attrNameLst>
                                      </p:cBhvr>
                                      <p:tavLst>
                                        <p:tav tm="0">
                                          <p:val>
                                            <p:fltVal val="90"/>
                                          </p:val>
                                        </p:tav>
                                        <p:tav tm="100000">
                                          <p:val>
                                            <p:fltVal val="0"/>
                                          </p:val>
                                        </p:tav>
                                      </p:tavLst>
                                    </p:anim>
                                    <p:animEffect transition="in" filter="fade">
                                      <p:cBhvr>
                                        <p:cTn id="34" dur="1000"/>
                                        <p:tgtEl>
                                          <p:spTgt spid="4098"/>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animEffect transition="in" filter="wipe(down)">
                                      <p:cBhvr>
                                        <p:cTn id="39" dur="580">
                                          <p:stCondLst>
                                            <p:cond delay="0"/>
                                          </p:stCondLst>
                                        </p:cTn>
                                        <p:tgtEl>
                                          <p:spTgt spid="4">
                                            <p:txEl>
                                              <p:pRg st="1" end="1"/>
                                            </p:txEl>
                                          </p:spTgt>
                                        </p:tgtEl>
                                      </p:cBhvr>
                                    </p:animEffect>
                                    <p:anim calcmode="lin" valueType="num">
                                      <p:cBhvr>
                                        <p:cTn id="40"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xEl>
                                              <p:pRg st="1" end="1"/>
                                            </p:txEl>
                                          </p:spTgt>
                                        </p:tgtEl>
                                      </p:cBhvr>
                                      <p:to x="100000" y="60000"/>
                                    </p:animScale>
                                    <p:animScale>
                                      <p:cBhvr>
                                        <p:cTn id="46" dur="166" decel="50000">
                                          <p:stCondLst>
                                            <p:cond delay="676"/>
                                          </p:stCondLst>
                                        </p:cTn>
                                        <p:tgtEl>
                                          <p:spTgt spid="4">
                                            <p:txEl>
                                              <p:pRg st="1" end="1"/>
                                            </p:txEl>
                                          </p:spTgt>
                                        </p:tgtEl>
                                      </p:cBhvr>
                                      <p:to x="100000" y="100000"/>
                                    </p:animScale>
                                    <p:animScale>
                                      <p:cBhvr>
                                        <p:cTn id="47" dur="26">
                                          <p:stCondLst>
                                            <p:cond delay="1312"/>
                                          </p:stCondLst>
                                        </p:cTn>
                                        <p:tgtEl>
                                          <p:spTgt spid="4">
                                            <p:txEl>
                                              <p:pRg st="1" end="1"/>
                                            </p:txEl>
                                          </p:spTgt>
                                        </p:tgtEl>
                                      </p:cBhvr>
                                      <p:to x="100000" y="80000"/>
                                    </p:animScale>
                                    <p:animScale>
                                      <p:cBhvr>
                                        <p:cTn id="48" dur="166" decel="50000">
                                          <p:stCondLst>
                                            <p:cond delay="1338"/>
                                          </p:stCondLst>
                                        </p:cTn>
                                        <p:tgtEl>
                                          <p:spTgt spid="4">
                                            <p:txEl>
                                              <p:pRg st="1" end="1"/>
                                            </p:txEl>
                                          </p:spTgt>
                                        </p:tgtEl>
                                      </p:cBhvr>
                                      <p:to x="100000" y="100000"/>
                                    </p:animScale>
                                    <p:animScale>
                                      <p:cBhvr>
                                        <p:cTn id="49" dur="26">
                                          <p:stCondLst>
                                            <p:cond delay="1642"/>
                                          </p:stCondLst>
                                        </p:cTn>
                                        <p:tgtEl>
                                          <p:spTgt spid="4">
                                            <p:txEl>
                                              <p:pRg st="1" end="1"/>
                                            </p:txEl>
                                          </p:spTgt>
                                        </p:tgtEl>
                                      </p:cBhvr>
                                      <p:to x="100000" y="90000"/>
                                    </p:animScale>
                                    <p:animScale>
                                      <p:cBhvr>
                                        <p:cTn id="50" dur="166" decel="50000">
                                          <p:stCondLst>
                                            <p:cond delay="1668"/>
                                          </p:stCondLst>
                                        </p:cTn>
                                        <p:tgtEl>
                                          <p:spTgt spid="4">
                                            <p:txEl>
                                              <p:pRg st="1" end="1"/>
                                            </p:txEl>
                                          </p:spTgt>
                                        </p:tgtEl>
                                      </p:cBhvr>
                                      <p:to x="100000" y="100000"/>
                                    </p:animScale>
                                    <p:animScale>
                                      <p:cBhvr>
                                        <p:cTn id="51" dur="26">
                                          <p:stCondLst>
                                            <p:cond delay="1808"/>
                                          </p:stCondLst>
                                        </p:cTn>
                                        <p:tgtEl>
                                          <p:spTgt spid="4">
                                            <p:txEl>
                                              <p:pRg st="1" end="1"/>
                                            </p:txEl>
                                          </p:spTgt>
                                        </p:tgtEl>
                                      </p:cBhvr>
                                      <p:to x="100000" y="95000"/>
                                    </p:animScale>
                                    <p:animScale>
                                      <p:cBhvr>
                                        <p:cTn id="52"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¿Quién es la fuente del agua?</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5266928" cy="2548880"/>
          </a:xfrm>
        </p:spPr>
        <p:txBody>
          <a:bodyPr>
            <a:normAutofit fontScale="92500"/>
          </a:bodyPr>
          <a:lstStyle/>
          <a:p>
            <a:pPr marL="0" indent="0" algn="ctr">
              <a:buNone/>
            </a:pPr>
            <a:r>
              <a:rPr lang="es-CO" dirty="0" smtClean="0">
                <a:solidFill>
                  <a:srgbClr val="FF0000"/>
                </a:solidFill>
              </a:rPr>
              <a:t>Juan 7.37-38</a:t>
            </a:r>
            <a:r>
              <a:rPr lang="es-CO" dirty="0" smtClean="0"/>
              <a:t>.</a:t>
            </a:r>
          </a:p>
          <a:p>
            <a:pPr marL="0" indent="0" algn="ctr">
              <a:buNone/>
            </a:pPr>
            <a:r>
              <a:rPr lang="es-CO" dirty="0"/>
              <a:t>En el último día, el gran </a:t>
            </a:r>
            <a:r>
              <a:rPr lang="es-CO" i="1" dirty="0"/>
              <a:t>día</a:t>
            </a:r>
            <a:r>
              <a:rPr lang="es-CO" dirty="0"/>
              <a:t> de la fiesta, Jesús se puso en pie y alzó su voz, diciendo: </a:t>
            </a:r>
            <a:r>
              <a:rPr lang="es-CO" i="1" dirty="0">
                <a:solidFill>
                  <a:srgbClr val="0070C0"/>
                </a:solidFill>
              </a:rPr>
              <a:t>Si alguno tiene sed, venga a mí y beba</a:t>
            </a:r>
            <a:r>
              <a:rPr lang="es-CO" i="1" dirty="0" smtClean="0">
                <a:solidFill>
                  <a:srgbClr val="0070C0"/>
                </a:solidFill>
              </a:rPr>
              <a:t>. </a:t>
            </a:r>
            <a:endParaRPr lang="es-CO" i="1" dirty="0">
              <a:solidFill>
                <a:srgbClr val="0070C0"/>
              </a:solidFill>
            </a:endParaRPr>
          </a:p>
        </p:txBody>
      </p:sp>
      <p:pic>
        <p:nvPicPr>
          <p:cNvPr id="6146" name="Picture 2" descr="http://t0.gstatic.com/images?q=tbn:ANd9GcRr3ca26qumm3-1o7Z2o7lOw_QfB52pQN83F07kHzcd_RxKcEW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484784"/>
            <a:ext cx="2736304" cy="27363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4509120"/>
            <a:ext cx="8280920" cy="2062103"/>
          </a:xfrm>
          <a:prstGeom prst="rect">
            <a:avLst/>
          </a:prstGeom>
        </p:spPr>
        <p:txBody>
          <a:bodyPr wrap="square">
            <a:spAutoFit/>
          </a:bodyPr>
          <a:lstStyle/>
          <a:p>
            <a:pPr algn="ctr"/>
            <a:r>
              <a:rPr lang="es-CO" sz="3200" b="1" baseline="30000" dirty="0"/>
              <a:t>38 </a:t>
            </a:r>
            <a:r>
              <a:rPr lang="es-CO" sz="3200" dirty="0"/>
              <a:t>El que cree en mí, como dice la Escritura, de su interior correrán ríos de agua viva. </a:t>
            </a:r>
            <a:r>
              <a:rPr lang="es-CO" sz="3200" b="1" baseline="30000" dirty="0"/>
              <a:t>39 </a:t>
            </a:r>
            <a:r>
              <a:rPr lang="es-CO" sz="3200" dirty="0"/>
              <a:t>(Esto dijo del Espíritu Santo que habían de recibir los que creyesen en Él;</a:t>
            </a:r>
          </a:p>
        </p:txBody>
      </p:sp>
    </p:spTree>
    <p:extLst>
      <p:ext uri="{BB962C8B-B14F-4D97-AF65-F5344CB8AC3E}">
        <p14:creationId xmlns:p14="http://schemas.microsoft.com/office/powerpoint/2010/main" val="172132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wipe(down)">
                                      <p:cBhvr>
                                        <p:cTn id="25" dur="580">
                                          <p:stCondLst>
                                            <p:cond delay="0"/>
                                          </p:stCondLst>
                                        </p:cTn>
                                        <p:tgtEl>
                                          <p:spTgt spid="6146"/>
                                        </p:tgtEl>
                                      </p:cBhvr>
                                    </p:animEffect>
                                    <p:anim calcmode="lin" valueType="num">
                                      <p:cBhvr>
                                        <p:cTn id="26"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31" dur="26">
                                          <p:stCondLst>
                                            <p:cond delay="650"/>
                                          </p:stCondLst>
                                        </p:cTn>
                                        <p:tgtEl>
                                          <p:spTgt spid="6146"/>
                                        </p:tgtEl>
                                      </p:cBhvr>
                                      <p:to x="100000" y="60000"/>
                                    </p:animScale>
                                    <p:animScale>
                                      <p:cBhvr>
                                        <p:cTn id="32" dur="166" decel="50000">
                                          <p:stCondLst>
                                            <p:cond delay="676"/>
                                          </p:stCondLst>
                                        </p:cTn>
                                        <p:tgtEl>
                                          <p:spTgt spid="6146"/>
                                        </p:tgtEl>
                                      </p:cBhvr>
                                      <p:to x="100000" y="100000"/>
                                    </p:animScale>
                                    <p:animScale>
                                      <p:cBhvr>
                                        <p:cTn id="33" dur="26">
                                          <p:stCondLst>
                                            <p:cond delay="1312"/>
                                          </p:stCondLst>
                                        </p:cTn>
                                        <p:tgtEl>
                                          <p:spTgt spid="6146"/>
                                        </p:tgtEl>
                                      </p:cBhvr>
                                      <p:to x="100000" y="80000"/>
                                    </p:animScale>
                                    <p:animScale>
                                      <p:cBhvr>
                                        <p:cTn id="34" dur="166" decel="50000">
                                          <p:stCondLst>
                                            <p:cond delay="1338"/>
                                          </p:stCondLst>
                                        </p:cTn>
                                        <p:tgtEl>
                                          <p:spTgt spid="6146"/>
                                        </p:tgtEl>
                                      </p:cBhvr>
                                      <p:to x="100000" y="100000"/>
                                    </p:animScale>
                                    <p:animScale>
                                      <p:cBhvr>
                                        <p:cTn id="35" dur="26">
                                          <p:stCondLst>
                                            <p:cond delay="1642"/>
                                          </p:stCondLst>
                                        </p:cTn>
                                        <p:tgtEl>
                                          <p:spTgt spid="6146"/>
                                        </p:tgtEl>
                                      </p:cBhvr>
                                      <p:to x="100000" y="90000"/>
                                    </p:animScale>
                                    <p:animScale>
                                      <p:cBhvr>
                                        <p:cTn id="36" dur="166" decel="50000">
                                          <p:stCondLst>
                                            <p:cond delay="1668"/>
                                          </p:stCondLst>
                                        </p:cTn>
                                        <p:tgtEl>
                                          <p:spTgt spid="6146"/>
                                        </p:tgtEl>
                                      </p:cBhvr>
                                      <p:to x="100000" y="100000"/>
                                    </p:animScale>
                                    <p:animScale>
                                      <p:cBhvr>
                                        <p:cTn id="37" dur="26">
                                          <p:stCondLst>
                                            <p:cond delay="1808"/>
                                          </p:stCondLst>
                                        </p:cTn>
                                        <p:tgtEl>
                                          <p:spTgt spid="6146"/>
                                        </p:tgtEl>
                                      </p:cBhvr>
                                      <p:to x="100000" y="95000"/>
                                    </p:animScale>
                                    <p:animScale>
                                      <p:cBhvr>
                                        <p:cTn id="38" dur="166" decel="50000">
                                          <p:stCondLst>
                                            <p:cond delay="1834"/>
                                          </p:stCondLst>
                                        </p:cTn>
                                        <p:tgtEl>
                                          <p:spTgt spid="614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3">
                                            <p:txEl>
                                              <p:pRg st="0" end="0"/>
                                            </p:txEl>
                                          </p:spTgt>
                                        </p:tgtEl>
                                        <p:attrNameLst>
                                          <p:attrName>style.visibility</p:attrName>
                                        </p:attrNameLst>
                                      </p:cBhvr>
                                      <p:to>
                                        <p:strVal val="visible"/>
                                      </p:to>
                                    </p:set>
                                    <p:anim calcmode="lin" valueType="num">
                                      <p:cBhvr>
                                        <p:cTn id="4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0" end="0"/>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1" end="1"/>
                                            </p:txEl>
                                          </p:spTgt>
                                        </p:tgtEl>
                                        <p:attrNameLst>
                                          <p:attrName>style.visibility</p:attrName>
                                        </p:attrNameLst>
                                      </p:cBhvr>
                                      <p:to>
                                        <p:strVal val="visible"/>
                                      </p:to>
                                    </p:set>
                                    <p:anim calcmode="lin" valueType="num">
                                      <p:cBhvr>
                                        <p:cTn id="4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arn(inVertical)">
                                      <p:cBhvr>
                                        <p:cTn id="5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002060"/>
                </a:solidFill>
              </a:rPr>
              <a:t>¿Qué invitación nos hace el Espíritu Santo?</a:t>
            </a:r>
            <a:endParaRPr lang="es-CO" b="1" i="1" dirty="0">
              <a:solidFill>
                <a:srgbClr val="002060"/>
              </a:solidFill>
            </a:endParaRPr>
          </a:p>
        </p:txBody>
      </p:sp>
      <p:sp>
        <p:nvSpPr>
          <p:cNvPr id="3" name="2 Marcador de contenido"/>
          <p:cNvSpPr>
            <a:spLocks noGrp="1"/>
          </p:cNvSpPr>
          <p:nvPr>
            <p:ph idx="1"/>
          </p:nvPr>
        </p:nvSpPr>
        <p:spPr>
          <a:xfrm>
            <a:off x="457200" y="1600201"/>
            <a:ext cx="8229600" cy="2044824"/>
          </a:xfrm>
        </p:spPr>
        <p:txBody>
          <a:bodyPr>
            <a:normAutofit/>
          </a:bodyPr>
          <a:lstStyle/>
          <a:p>
            <a:pPr marL="0" indent="0" algn="ctr">
              <a:buNone/>
            </a:pPr>
            <a:r>
              <a:rPr lang="es-CO" b="1" dirty="0" smtClean="0">
                <a:solidFill>
                  <a:srgbClr val="FF0000"/>
                </a:solidFill>
              </a:rPr>
              <a:t>Apoc.22:17</a:t>
            </a:r>
            <a:r>
              <a:rPr lang="es-CO" dirty="0" smtClean="0"/>
              <a:t>.</a:t>
            </a:r>
            <a:r>
              <a:rPr lang="es-CO" b="1" baseline="30000" dirty="0" smtClean="0"/>
              <a:t> </a:t>
            </a:r>
            <a:r>
              <a:rPr lang="es-CO" dirty="0"/>
              <a:t>Y el Espíritu y la esposa dicen: </a:t>
            </a:r>
            <a:r>
              <a:rPr lang="es-CO" dirty="0" smtClean="0"/>
              <a:t> «Ven</a:t>
            </a:r>
            <a:r>
              <a:rPr lang="es-CO" dirty="0"/>
              <a:t>. Y el que oye, diga: Ven. Y el que tiene sed, venga; y el que quiere, tome del </a:t>
            </a:r>
            <a:r>
              <a:rPr lang="es-CO" i="1" dirty="0" smtClean="0">
                <a:solidFill>
                  <a:srgbClr val="0070C0"/>
                </a:solidFill>
              </a:rPr>
              <a:t>AGUA</a:t>
            </a:r>
            <a:r>
              <a:rPr lang="es-CO" dirty="0" smtClean="0"/>
              <a:t> </a:t>
            </a:r>
            <a:r>
              <a:rPr lang="es-CO" dirty="0"/>
              <a:t>de la vida </a:t>
            </a:r>
            <a:r>
              <a:rPr lang="es-CO" dirty="0" smtClean="0"/>
              <a:t>gratuitamente».</a:t>
            </a:r>
          </a:p>
        </p:txBody>
      </p:sp>
      <p:sp>
        <p:nvSpPr>
          <p:cNvPr id="4" name="3 Rectángulo"/>
          <p:cNvSpPr/>
          <p:nvPr/>
        </p:nvSpPr>
        <p:spPr>
          <a:xfrm>
            <a:off x="522919" y="3861048"/>
            <a:ext cx="4572000" cy="2677656"/>
          </a:xfrm>
          <a:prstGeom prst="rect">
            <a:avLst/>
          </a:prstGeom>
        </p:spPr>
        <p:txBody>
          <a:bodyPr>
            <a:spAutoFit/>
          </a:bodyPr>
          <a:lstStyle/>
          <a:p>
            <a:pPr algn="ctr"/>
            <a:r>
              <a:rPr lang="es-CO" sz="2800" dirty="0"/>
              <a:t>Esta es la invitación que hace el Espíritu Santo, para el que «oye», para el que tenga «sed», y para el que «quiere», que tome del agua de la vida «gratuitamente».</a:t>
            </a:r>
          </a:p>
        </p:txBody>
      </p:sp>
      <p:pic>
        <p:nvPicPr>
          <p:cNvPr id="7170" name="Picture 2" descr="http://t3.gstatic.com/images?q=tbn:ANd9GcTwrJddCXfXoGsBrgyTaBFVOgSI6zC0trNJSrNBSXeS6lLjTeQ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861048"/>
            <a:ext cx="2247900" cy="2628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randombar(horizontal)">
                                      <p:cBhvr>
                                        <p:cTn id="12" dur="500"/>
                                        <p:tgtEl>
                                          <p:spTgt spid="7170"/>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5192" y="260648"/>
            <a:ext cx="8229600" cy="576064"/>
          </a:xfrm>
        </p:spPr>
        <p:txBody>
          <a:bodyPr>
            <a:noAutofit/>
          </a:bodyPr>
          <a:lstStyle/>
          <a:p>
            <a:pPr marL="0" indent="0" algn="ctr">
              <a:buNone/>
            </a:pPr>
            <a:r>
              <a:rPr lang="es-CO" sz="4400" b="1" i="1" dirty="0">
                <a:solidFill>
                  <a:srgbClr val="FF0000"/>
                </a:solidFill>
              </a:rPr>
              <a:t>¿Cuánto vale esa agua</a:t>
            </a:r>
            <a:r>
              <a:rPr lang="es-CO" sz="4400" b="1" i="1" dirty="0" smtClean="0">
                <a:solidFill>
                  <a:srgbClr val="FF0000"/>
                </a:solidFill>
              </a:rPr>
              <a:t>?</a:t>
            </a:r>
            <a:endParaRPr lang="es-CO" sz="4400" b="1" i="1" dirty="0">
              <a:solidFill>
                <a:srgbClr val="FF0000"/>
              </a:solidFill>
            </a:endParaRPr>
          </a:p>
        </p:txBody>
      </p:sp>
      <p:sp>
        <p:nvSpPr>
          <p:cNvPr id="2" name="1 Rectángulo"/>
          <p:cNvSpPr/>
          <p:nvPr/>
        </p:nvSpPr>
        <p:spPr>
          <a:xfrm>
            <a:off x="179512" y="1340768"/>
            <a:ext cx="5472608" cy="3539430"/>
          </a:xfrm>
          <a:prstGeom prst="rect">
            <a:avLst/>
          </a:prstGeom>
        </p:spPr>
        <p:txBody>
          <a:bodyPr wrap="square">
            <a:spAutoFit/>
          </a:bodyPr>
          <a:lstStyle/>
          <a:p>
            <a:pPr algn="ctr"/>
            <a:r>
              <a:rPr lang="es-CO" sz="3200" dirty="0"/>
              <a:t>A pesar de que esa agua es única en todo el universo, no tiene ningún costo, basta con recibir a Cristo como su salvador personal, y su sed espiritual será plenamente saciada. </a:t>
            </a:r>
          </a:p>
        </p:txBody>
      </p:sp>
      <p:pic>
        <p:nvPicPr>
          <p:cNvPr id="1026" name="Picture 2" descr="http://t0.gstatic.com/images?q=tbn:ANd9GcRhcLaPBIs-rlQD1_FIXThyqQK21tq7vKCZW61WkLxBCJnzT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46143"/>
            <a:ext cx="3168352" cy="353405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5085184"/>
            <a:ext cx="8640960" cy="1384995"/>
          </a:xfrm>
          <a:prstGeom prst="rect">
            <a:avLst/>
          </a:prstGeom>
        </p:spPr>
        <p:txBody>
          <a:bodyPr wrap="square">
            <a:spAutoFit/>
          </a:bodyPr>
          <a:lstStyle/>
          <a:p>
            <a:pPr algn="ctr"/>
            <a:r>
              <a:rPr lang="es-CO" sz="2800" dirty="0"/>
              <a:t>Y no solamente usted será saciado, sino que de su interior correrán ríos de agua viva para conducir a otros a la fuente del Rio, Cristo Jesús. </a:t>
            </a:r>
          </a:p>
        </p:txBody>
      </p:sp>
    </p:spTree>
    <p:extLst>
      <p:ext uri="{BB962C8B-B14F-4D97-AF65-F5344CB8AC3E}">
        <p14:creationId xmlns:p14="http://schemas.microsoft.com/office/powerpoint/2010/main" val="45280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9"/>
            <a:ext cx="5184576" cy="3528392"/>
          </a:xfrm>
        </p:spPr>
        <p:txBody>
          <a:bodyPr>
            <a:normAutofit fontScale="92500"/>
          </a:bodyPr>
          <a:lstStyle/>
          <a:p>
            <a:r>
              <a:rPr lang="es-CO" dirty="0" smtClean="0"/>
              <a:t>Ahora, después de que usted bebe de esa agua de vida, Dios dice: «</a:t>
            </a:r>
            <a:r>
              <a:rPr lang="es-CO" i="1" dirty="0" smtClean="0">
                <a:solidFill>
                  <a:srgbClr val="0070C0"/>
                </a:solidFill>
              </a:rPr>
              <a:t>Pondré </a:t>
            </a:r>
            <a:r>
              <a:rPr lang="es-CO" i="1" dirty="0">
                <a:solidFill>
                  <a:srgbClr val="0070C0"/>
                </a:solidFill>
              </a:rPr>
              <a:t>mis leyes en sus mentes, y sobre sus corazones las escribiré; y seré a ellos por Dios, y ellos me serán a mí por </a:t>
            </a:r>
            <a:r>
              <a:rPr lang="es-CO" i="1" dirty="0" smtClean="0">
                <a:solidFill>
                  <a:srgbClr val="0070C0"/>
                </a:solidFill>
              </a:rPr>
              <a:t>pueblo</a:t>
            </a:r>
            <a:r>
              <a:rPr lang="es-CO" dirty="0" smtClean="0"/>
              <a:t>». </a:t>
            </a:r>
          </a:p>
          <a:p>
            <a:endParaRPr lang="es-CO" dirty="0"/>
          </a:p>
        </p:txBody>
      </p:sp>
      <p:sp>
        <p:nvSpPr>
          <p:cNvPr id="4" name="3 Rectángulo"/>
          <p:cNvSpPr/>
          <p:nvPr/>
        </p:nvSpPr>
        <p:spPr>
          <a:xfrm>
            <a:off x="395536" y="3789040"/>
            <a:ext cx="8352928" cy="3108543"/>
          </a:xfrm>
          <a:prstGeom prst="rect">
            <a:avLst/>
          </a:prstGeom>
        </p:spPr>
        <p:txBody>
          <a:bodyPr wrap="square">
            <a:spAutoFit/>
          </a:bodyPr>
          <a:lstStyle/>
          <a:p>
            <a:pPr algn="ctr"/>
            <a:r>
              <a:rPr lang="es-CO" sz="2800" dirty="0"/>
              <a:t>Dios toma la Ley que está escrita en </a:t>
            </a:r>
            <a:r>
              <a:rPr lang="es-CO" sz="2800" dirty="0" smtClean="0"/>
              <a:t>las </a:t>
            </a:r>
            <a:r>
              <a:rPr lang="es-CO" sz="2800" dirty="0"/>
              <a:t>tablas de </a:t>
            </a:r>
            <a:r>
              <a:rPr lang="es-CO" sz="2800" dirty="0" smtClean="0"/>
              <a:t>piedra</a:t>
            </a:r>
            <a:r>
              <a:rPr lang="es-CO" sz="2800" i="1" dirty="0">
                <a:solidFill>
                  <a:srgbClr val="0070C0"/>
                </a:solidFill>
              </a:rPr>
              <a:t> </a:t>
            </a:r>
            <a:r>
              <a:rPr lang="es-CO" sz="2800" dirty="0" smtClean="0"/>
              <a:t>de</a:t>
            </a:r>
            <a:r>
              <a:rPr lang="es-CO" sz="2800" i="1" dirty="0" smtClean="0"/>
              <a:t> </a:t>
            </a:r>
            <a:r>
              <a:rPr lang="es-CO" sz="2800" i="1" dirty="0" smtClean="0">
                <a:solidFill>
                  <a:srgbClr val="0070C0"/>
                </a:solidFill>
              </a:rPr>
              <a:t>zafiro</a:t>
            </a:r>
            <a:r>
              <a:rPr lang="es-CO" sz="2800" dirty="0" smtClean="0"/>
              <a:t>, </a:t>
            </a:r>
            <a:r>
              <a:rPr lang="es-CO" sz="2800" dirty="0"/>
              <a:t>y las escribe en su corazón y en sus mentes, para que a semejanza de los Israelitas, quienes </a:t>
            </a:r>
            <a:r>
              <a:rPr lang="es-CO" sz="2800" dirty="0" smtClean="0"/>
              <a:t>constantemente llevaban </a:t>
            </a:r>
            <a:r>
              <a:rPr lang="es-CO" sz="2800" dirty="0"/>
              <a:t>sus vestidos con la franja azul que les recordaba la Ley de Dios para que la </a:t>
            </a:r>
            <a:r>
              <a:rPr lang="es-CO" sz="2800" dirty="0" smtClean="0"/>
              <a:t>pusieran </a:t>
            </a:r>
            <a:r>
              <a:rPr lang="es-CO" sz="2800" dirty="0"/>
              <a:t>por obra, el </a:t>
            </a:r>
            <a:r>
              <a:rPr lang="es-CO" sz="2800" dirty="0" smtClean="0"/>
              <a:t>Israel </a:t>
            </a:r>
            <a:r>
              <a:rPr lang="es-CO" sz="2800" dirty="0"/>
              <a:t>espiritual de hoy</a:t>
            </a:r>
            <a:r>
              <a:rPr lang="es-CO" sz="2800" dirty="0" smtClean="0"/>
              <a:t>, constantemente </a:t>
            </a:r>
            <a:r>
              <a:rPr lang="es-CO" sz="2800" dirty="0"/>
              <a:t>medite en la Ley de Dios.</a:t>
            </a:r>
          </a:p>
        </p:txBody>
      </p:sp>
      <p:pic>
        <p:nvPicPr>
          <p:cNvPr id="3074" name="Picture 2" descr="http://t3.gstatic.com/images?q=tbn:ANd9GcQe9dVePk1HrLU1rvLKX4gnsZjed-j2y4jGFyzvdtSW8C_wdW-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60648"/>
            <a:ext cx="3672408" cy="3424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71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2.bp.blogspot.com/_RFSV3fOI_6w/SevyzZ6bQhI/AAAAAAAABUg/AXMuoRNyg58/s400/LEY_en_el_CORAZ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84976" cy="65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51243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2219</TotalTime>
  <Words>5702</Words>
  <Application>Microsoft Office PowerPoint</Application>
  <PresentationFormat>Presentación en pantalla (4:3)</PresentationFormat>
  <Paragraphs>219</Paragraphs>
  <Slides>60</Slides>
  <Notes>0</Notes>
  <HiddenSlides>0</HiddenSlides>
  <MMClips>0</MMClips>
  <ScaleCrop>false</ScaleCrop>
  <HeadingPairs>
    <vt:vector size="4" baseType="variant">
      <vt:variant>
        <vt:lpstr>Tema</vt:lpstr>
      </vt:variant>
      <vt:variant>
        <vt:i4>1</vt:i4>
      </vt:variant>
      <vt:variant>
        <vt:lpstr>Títulos de diapositiva</vt:lpstr>
      </vt:variant>
      <vt:variant>
        <vt:i4>60</vt:i4>
      </vt:variant>
    </vt:vector>
  </HeadingPairs>
  <TitlesOfParts>
    <vt:vector size="61" baseType="lpstr">
      <vt:lpstr>Tema de Office</vt:lpstr>
      <vt:lpstr>Presentación de PowerPoint</vt:lpstr>
      <vt:lpstr>Presentación de PowerPoint</vt:lpstr>
      <vt:lpstr>Presentación de PowerPoint</vt:lpstr>
      <vt:lpstr>Presentación de PowerPoint</vt:lpstr>
      <vt:lpstr>Presentación de PowerPoint</vt:lpstr>
      <vt:lpstr>¿Cuándo tendrá pleno cumplimiento esta profecía?</vt:lpstr>
      <vt:lpstr>Presentación de PowerPoint</vt:lpstr>
      <vt:lpstr>Presentación de PowerPoint</vt:lpstr>
      <vt:lpstr>Presentación de PowerPoint</vt:lpstr>
      <vt:lpstr>¿Qué advertencia hace Dios?</vt:lpstr>
      <vt:lpstr>Presentación de PowerPoint</vt:lpstr>
      <vt:lpstr>Presentación de PowerPoint</vt:lpstr>
      <vt:lpstr>Presentación de PowerPoint</vt:lpstr>
      <vt:lpstr>¿A quién representan aquí los ángeles?</vt:lpstr>
      <vt:lpstr>Presentación de PowerPoint</vt:lpstr>
      <vt:lpstr>Presentación de PowerPoint</vt:lpstr>
      <vt:lpstr>Presentación de PowerPoint</vt:lpstr>
      <vt:lpstr>Presentación de PowerPoint</vt:lpstr>
      <vt:lpstr>Debido a esto: ¿Qué ferviente invitación nos hace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llamado nos hace Dios con el espectáculo espantoso del Sinaí?</vt:lpstr>
      <vt:lpstr>Presentación de PowerPoint</vt:lpstr>
      <vt:lpstr>¿Qué busca Dios al mostrarnos esta cosas?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 es la fuente del agua?</vt:lpstr>
      <vt:lpstr>¿Qué invitación nos hace el Espíritu Santo?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260</cp:revision>
  <dcterms:created xsi:type="dcterms:W3CDTF">2012-09-11T03:48:03Z</dcterms:created>
  <dcterms:modified xsi:type="dcterms:W3CDTF">2012-10-19T11:02:06Z</dcterms:modified>
</cp:coreProperties>
</file>